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61"/>
  </p:notesMasterIdLst>
  <p:sldIdLst>
    <p:sldId id="256" r:id="rId2"/>
    <p:sldId id="557" r:id="rId3"/>
    <p:sldId id="627" r:id="rId4"/>
    <p:sldId id="573" r:id="rId5"/>
    <p:sldId id="644" r:id="rId6"/>
    <p:sldId id="645" r:id="rId7"/>
    <p:sldId id="646" r:id="rId8"/>
    <p:sldId id="641" r:id="rId9"/>
    <p:sldId id="647" r:id="rId10"/>
    <p:sldId id="648" r:id="rId11"/>
    <p:sldId id="649" r:id="rId12"/>
    <p:sldId id="650" r:id="rId13"/>
    <p:sldId id="651" r:id="rId14"/>
    <p:sldId id="652" r:id="rId15"/>
    <p:sldId id="653" r:id="rId16"/>
    <p:sldId id="654" r:id="rId17"/>
    <p:sldId id="655" r:id="rId18"/>
    <p:sldId id="656" r:id="rId19"/>
    <p:sldId id="664" r:id="rId20"/>
    <p:sldId id="657" r:id="rId21"/>
    <p:sldId id="658" r:id="rId22"/>
    <p:sldId id="659" r:id="rId23"/>
    <p:sldId id="667" r:id="rId24"/>
    <p:sldId id="684" r:id="rId25"/>
    <p:sldId id="685" r:id="rId26"/>
    <p:sldId id="660" r:id="rId27"/>
    <p:sldId id="661" r:id="rId28"/>
    <p:sldId id="665" r:id="rId29"/>
    <p:sldId id="666" r:id="rId30"/>
    <p:sldId id="662" r:id="rId31"/>
    <p:sldId id="663" r:id="rId32"/>
    <p:sldId id="668" r:id="rId33"/>
    <p:sldId id="669" r:id="rId34"/>
    <p:sldId id="670" r:id="rId35"/>
    <p:sldId id="671" r:id="rId36"/>
    <p:sldId id="672" r:id="rId37"/>
    <p:sldId id="673" r:id="rId38"/>
    <p:sldId id="679" r:id="rId39"/>
    <p:sldId id="674" r:id="rId40"/>
    <p:sldId id="675" r:id="rId41"/>
    <p:sldId id="676" r:id="rId42"/>
    <p:sldId id="677" r:id="rId43"/>
    <p:sldId id="687" r:id="rId44"/>
    <p:sldId id="689" r:id="rId45"/>
    <p:sldId id="691" r:id="rId46"/>
    <p:sldId id="690" r:id="rId47"/>
    <p:sldId id="692" r:id="rId48"/>
    <p:sldId id="688" r:id="rId49"/>
    <p:sldId id="681" r:id="rId50"/>
    <p:sldId id="682" r:id="rId51"/>
    <p:sldId id="683" r:id="rId52"/>
    <p:sldId id="678" r:id="rId53"/>
    <p:sldId id="693" r:id="rId54"/>
    <p:sldId id="680" r:id="rId55"/>
    <p:sldId id="694" r:id="rId56"/>
    <p:sldId id="695" r:id="rId57"/>
    <p:sldId id="697" r:id="rId58"/>
    <p:sldId id="696" r:id="rId59"/>
    <p:sldId id="617" r:id="rId60"/>
  </p:sldIdLst>
  <p:sldSz cx="9144000" cy="6858000" type="screen4x3"/>
  <p:notesSz cx="6858000" cy="9144000"/>
  <p:custDataLst>
    <p:tags r:id="rId6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66CC"/>
    <a:srgbClr val="0099CC"/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86" autoAdjust="0"/>
    <p:restoredTop sz="99850" autoAdjust="0"/>
  </p:normalViewPr>
  <p:slideViewPr>
    <p:cSldViewPr>
      <p:cViewPr varScale="1">
        <p:scale>
          <a:sx n="74" d="100"/>
          <a:sy n="74" d="100"/>
        </p:scale>
        <p:origin x="72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0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96904-FC42-43DB-9C11-54F786655AD2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E60C6-2A61-4562-BD48-2D6AD5E3D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5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60C6-2A61-4562-BD48-2D6AD5E3D1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60C6-2A61-4562-BD48-2D6AD5E3D1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60C6-2A61-4562-BD48-2D6AD5E3D1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2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248400" y="618309"/>
            <a:ext cx="2144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Vibrationdata</a:t>
            </a:r>
            <a:endParaRPr kumimoji="0" lang="en-US" sz="24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143000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20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A0D6-F7DA-477A-9F33-2A99A73AE9F2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9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8414-C7DA-4A20-BA83-378325457251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0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B1DB-BFE6-417A-9527-F12AB64AEF19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7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7F17-1707-40C1-8FD0-66E15FCC425C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5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B78A-F45E-48A4-B637-73FE7D73D083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2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78EE-90CE-41ED-B614-010AB857BACA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5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8EC8-265A-430B-88BB-81A15A759DA4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0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5D47-54B1-4232-9C0A-F58863ADCDAB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7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047-296F-4344-AB8F-1E7C9CC852D9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0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B628-9958-4832-BAA0-3578FE88725F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7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89764-537F-4C54-83BE-B754A5236A51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6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hyperlink" Target="https://vibrationdata.wordpress.co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0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mailto:tom@irvinemail.or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685800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99CC"/>
                </a:solidFill>
              </a:rPr>
              <a:t>Unit 201</a:t>
            </a:r>
            <a:endParaRPr lang="en-US" b="1" dirty="0">
              <a:solidFill>
                <a:srgbClr val="0099CC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1143000" y="1658382"/>
            <a:ext cx="6350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  <a:defRPr/>
            </a:pPr>
            <a:r>
              <a:rPr lang="en-US" sz="9600" b="1" dirty="0" smtClean="0">
                <a:solidFill>
                  <a:srgbClr val="003366"/>
                </a:solidFill>
                <a:cs typeface="Arial" pitchFamily="34" charset="0"/>
              </a:rPr>
              <a:t>Nastran FEA Base Excitation Response Spectrum</a:t>
            </a: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  <a:defRPr/>
            </a:pPr>
            <a:r>
              <a:rPr lang="en-US" sz="7200" b="1" dirty="0" smtClean="0">
                <a:solidFill>
                  <a:srgbClr val="003366"/>
                </a:solidFill>
                <a:cs typeface="Arial" pitchFamily="34" charset="0"/>
              </a:rPr>
              <a:t>Revision </a:t>
            </a:r>
            <a:r>
              <a:rPr lang="en-US" sz="7200" b="1" dirty="0" smtClean="0">
                <a:solidFill>
                  <a:srgbClr val="003366"/>
                </a:solidFill>
                <a:cs typeface="Arial" pitchFamily="34" charset="0"/>
              </a:rPr>
              <a:t>E</a:t>
            </a:r>
            <a:endParaRPr lang="en-US" sz="7200" b="1" dirty="0" smtClean="0">
              <a:solidFill>
                <a:srgbClr val="003366"/>
              </a:solidFill>
              <a:cs typeface="Arial" pitchFamily="34" charset="0"/>
            </a:endParaRP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  <a:defRPr/>
            </a:pPr>
            <a:r>
              <a:rPr lang="en-US" sz="9600" b="1" dirty="0" smtClean="0">
                <a:solidFill>
                  <a:srgbClr val="003366"/>
                </a:solidFill>
                <a:cs typeface="Arial" pitchFamily="34" charset="0"/>
              </a:rPr>
              <a:t> </a:t>
            </a: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  <a:defRPr/>
            </a:pPr>
            <a:endParaRPr lang="en-US" sz="72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8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143000" y="3359666"/>
            <a:ext cx="6814096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  <a:defRPr/>
            </a:pPr>
            <a:endParaRPr lang="en-US" sz="2700" b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sz="16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Students should already have some familiarity with </a:t>
            </a:r>
            <a:r>
              <a:rPr lang="en-US" sz="1600" i="1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16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&amp; Nastran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sz="16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NX Nastran is used as the solver, but the methods should work with other versions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sz="16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Unit 200  is a prerequisite </a:t>
            </a:r>
            <a:endParaRPr lang="en-US" sz="2800" i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8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4495800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where              is the mass-normalized eigenvector coefficient for coordinate </a:t>
            </a:r>
            <a:r>
              <a:rPr lang="en-US" sz="1600" dirty="0" smtClean="0">
                <a:cs typeface="Times New Roman" pitchFamily="18" charset="0"/>
              </a:rPr>
              <a:t>i</a:t>
            </a:r>
            <a:r>
              <a:rPr lang="en-US" sz="1600" dirty="0" smtClean="0">
                <a:latin typeface="Calibri" pitchFamily="34" charset="0"/>
              </a:rPr>
              <a:t> and mode </a:t>
            </a:r>
            <a:r>
              <a:rPr lang="en-US" sz="1600" dirty="0" smtClean="0">
                <a:cs typeface="Times New Roman" pitchFamily="18" charset="0"/>
              </a:rPr>
              <a:t>j</a:t>
            </a:r>
            <a:endParaRPr lang="en-US" sz="1600" dirty="0">
              <a:cs typeface="Times New Roman" pitchFamily="18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609600" y="1447800"/>
            <a:ext cx="7239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rgbClr val="006699"/>
              </a:buClr>
              <a:buSzPct val="80000"/>
              <a:tabLst>
                <a:tab pos="228600" algn="l"/>
              </a:tabLst>
              <a:defRPr/>
            </a:pPr>
            <a:r>
              <a:rPr lang="en-US" sz="1600" dirty="0" smtClean="0">
                <a:latin typeface="Calibri" pitchFamily="34" charset="0"/>
              </a:rPr>
              <a:t>Conservative assumption that all modal peaks occur simultaneously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685800" y="12954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0740"/>
              </p:ext>
            </p:extLst>
          </p:nvPr>
        </p:nvGraphicFramePr>
        <p:xfrm>
          <a:off x="1447800" y="2438400"/>
          <a:ext cx="293914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9" name="Equation" r:id="rId3" imgW="2311400" imgH="596900" progId="Equation.3">
                  <p:embed/>
                </p:oleObj>
              </mc:Choice>
              <mc:Fallback>
                <p:oleObj name="Equation" r:id="rId3" imgW="2311400" imgH="596900" progId="Equation.3">
                  <p:embed/>
                  <p:pic>
                    <p:nvPicPr>
                      <p:cNvPr id="604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438400"/>
                        <a:ext cx="293914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298026"/>
              </p:ext>
            </p:extLst>
          </p:nvPr>
        </p:nvGraphicFramePr>
        <p:xfrm>
          <a:off x="1524000" y="3505200"/>
          <a:ext cx="291737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0" name="Equation" r:id="rId5" imgW="2552700" imgH="596900" progId="Equation.3">
                  <p:embed/>
                </p:oleObj>
              </mc:Choice>
              <mc:Fallback>
                <p:oleObj name="Equation" r:id="rId5" imgW="2552700" imgH="596900" progId="Equation.3">
                  <p:embed/>
                  <p:pic>
                    <p:nvPicPr>
                      <p:cNvPr id="604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05200"/>
                        <a:ext cx="2917371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819220"/>
              </p:ext>
            </p:extLst>
          </p:nvPr>
        </p:nvGraphicFramePr>
        <p:xfrm>
          <a:off x="1295400" y="449580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1" name="Equation" r:id="rId7" imgW="253780" imgH="253780" progId="Equation.3">
                  <p:embed/>
                </p:oleObj>
              </mc:Choice>
              <mc:Fallback>
                <p:oleObj name="Equation" r:id="rId7" imgW="253780" imgH="253780" progId="Equation.3">
                  <p:embed/>
                  <p:pic>
                    <p:nvPicPr>
                      <p:cNvPr id="604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95800"/>
                        <a:ext cx="381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5334000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alibri" pitchFamily="34" charset="0"/>
              </a:rPr>
              <a:t>These equations are valid for both relative displacement and absolute acceleration.</a:t>
            </a:r>
            <a:endParaRPr lang="en-US" sz="1600" i="1" dirty="0"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4495800" y="3352800"/>
            <a:ext cx="3810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953000" y="3124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alibri" pitchFamily="34" charset="0"/>
              </a:rPr>
              <a:t>Pick D values directly off of Relative Displacement SRS curve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3046" y="536138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000" b="1" dirty="0">
                <a:solidFill>
                  <a:srgbClr val="006699"/>
                </a:solidFill>
              </a:rPr>
              <a:t>ABSSUM Method</a:t>
            </a:r>
          </a:p>
        </p:txBody>
      </p:sp>
    </p:spTree>
    <p:extLst>
      <p:ext uri="{BB962C8B-B14F-4D97-AF65-F5344CB8AC3E}">
        <p14:creationId xmlns:p14="http://schemas.microsoft.com/office/powerpoint/2010/main" val="2313849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914400" y="12954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6123" y="4722395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alibri" pitchFamily="34" charset="0"/>
              </a:rPr>
              <a:t>These equations are valid for both relative displacement and absolute acceleration.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554" y="283527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alibri" pitchFamily="34" charset="0"/>
              </a:rPr>
              <a:t>Pick D values directly off of Relative Displacement SRS curve</a:t>
            </a:r>
            <a:endParaRPr lang="en-US" sz="1600" i="1" dirty="0"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319954" y="3063875"/>
            <a:ext cx="3810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785965"/>
              </p:ext>
            </p:extLst>
          </p:nvPr>
        </p:nvGraphicFramePr>
        <p:xfrm>
          <a:off x="1271954" y="1920875"/>
          <a:ext cx="279810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6" name="Equation" r:id="rId3" imgW="2159000" imgH="647700" progId="Equation.3">
                  <p:embed/>
                </p:oleObj>
              </mc:Choice>
              <mc:Fallback>
                <p:oleObj name="Equation" r:id="rId3" imgW="2159000" imgH="647700" progId="Equation.3">
                  <p:embed/>
                  <p:pic>
                    <p:nvPicPr>
                      <p:cNvPr id="6246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954" y="1920875"/>
                        <a:ext cx="2798109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295608"/>
              </p:ext>
            </p:extLst>
          </p:nvPr>
        </p:nvGraphicFramePr>
        <p:xfrm>
          <a:off x="1195754" y="3292475"/>
          <a:ext cx="301438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" name="Equation" r:id="rId5" imgW="2565400" imgH="647700" progId="Equation.3">
                  <p:embed/>
                </p:oleObj>
              </mc:Choice>
              <mc:Fallback>
                <p:oleObj name="Equation" r:id="rId5" imgW="2565400" imgH="647700" progId="Equation.3">
                  <p:embed/>
                  <p:pic>
                    <p:nvPicPr>
                      <p:cNvPr id="624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754" y="3292475"/>
                        <a:ext cx="301438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838200" y="638146"/>
            <a:ext cx="1603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6699"/>
                </a:solidFill>
              </a:rPr>
              <a:t>SRSS Method</a:t>
            </a:r>
          </a:p>
        </p:txBody>
      </p:sp>
    </p:spTree>
    <p:extLst>
      <p:ext uri="{BB962C8B-B14F-4D97-AF65-F5344CB8AC3E}">
        <p14:creationId xmlns:p14="http://schemas.microsoft.com/office/powerpoint/2010/main" val="802622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6800"/>
            <a:ext cx="4485714" cy="28761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3810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Constraints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228680"/>
            <a:ext cx="7391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Delete all constraints, functions, and output sets from previous model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Delete the base mass and rigid links if present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Delete all unused nodes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Resume as follows:</a:t>
            </a:r>
            <a:endParaRPr lang="en-US" sz="1600" dirty="0"/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Create constraint set call seismic &amp; </a:t>
            </a:r>
            <a:r>
              <a:rPr lang="en-US" sz="1600" dirty="0"/>
              <a:t>e</a:t>
            </a:r>
            <a:r>
              <a:rPr lang="en-US" sz="1600" dirty="0" smtClean="0"/>
              <a:t>dit corner node constraints so that only TX &amp; TY are fixed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129540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response spectrum setup has some similarities and differences relative to modal transient</a:t>
            </a:r>
          </a:p>
        </p:txBody>
      </p:sp>
    </p:spTree>
    <p:extLst>
      <p:ext uri="{BB962C8B-B14F-4D97-AF65-F5344CB8AC3E}">
        <p14:creationId xmlns:p14="http://schemas.microsoft.com/office/powerpoint/2010/main" val="1678106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Added Points and Nodes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0259" y="5181421"/>
            <a:ext cx="6096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Copy center point twice at -3 inch increments in the Z-axis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Place nodes on added points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971" y="1599293"/>
            <a:ext cx="4971429" cy="2952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624908"/>
            <a:ext cx="666667" cy="8666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2304" y="335353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Node 2402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2304" y="3983277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Node 2403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726373" y="3364371"/>
            <a:ext cx="240072" cy="13107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701101" y="4200777"/>
            <a:ext cx="265344" cy="8591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620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61112"/>
            <a:ext cx="3838095" cy="5895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6823" y="1124766"/>
            <a:ext cx="350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Calculate FEA model mass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Select all elements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Result is 0.00913968  lbf sec^2/in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Or 1.6 kg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Copy total mass using Ctrl-C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702136"/>
            <a:ext cx="5390476" cy="7619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9600" y="461112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Mass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958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0600" y="4667463"/>
            <a:ext cx="6629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Define Seismic Mass property</a:t>
            </a:r>
            <a:endParaRPr lang="en-US" sz="1600" dirty="0"/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Mass value is model mass x </a:t>
            </a:r>
            <a:r>
              <a:rPr lang="en-US" sz="1600" dirty="0" smtClean="0"/>
              <a:t>1e+06</a:t>
            </a:r>
            <a:endParaRPr lang="en-US" sz="1600" dirty="0"/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Enter the following number in the mass box      0.00913968*1e+06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edit box is too small to show complete number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35" y="1240569"/>
            <a:ext cx="5114286" cy="340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381000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Seismic Mass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10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0"/>
            <a:ext cx="4933333" cy="3123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2466" y="3886200"/>
            <a:ext cx="2608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Node 2403, Seismic Mass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8100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Seismic Mass Placement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16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59" y="1676400"/>
            <a:ext cx="5028571" cy="28857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38100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Rigid Link no. 1,  TZ only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8264" y="3429000"/>
            <a:ext cx="2930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Node 2402, Independent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198810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 smtClean="0"/>
              <a:t>Four corner nodes are dependent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2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38100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Rigid Link no. 2,  TZ only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320" y="1600200"/>
            <a:ext cx="5323809" cy="3019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4191000"/>
            <a:ext cx="2930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Node 2403, Independent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9976" y="3442901"/>
            <a:ext cx="2930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Node 2402, </a:t>
            </a:r>
            <a:r>
              <a:rPr lang="en-US" sz="1600" dirty="0">
                <a:solidFill>
                  <a:schemeClr val="bg1"/>
                </a:solidFill>
              </a:rPr>
              <a:t>D</a:t>
            </a:r>
            <a:r>
              <a:rPr lang="en-US" sz="1600" dirty="0" smtClean="0">
                <a:solidFill>
                  <a:schemeClr val="bg1"/>
                </a:solidFill>
              </a:rPr>
              <a:t>ependent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51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162" y="1524000"/>
            <a:ext cx="5390476" cy="31047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38100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Add Constraints to Current Constraint Set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3562076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All DOF fixed except TZ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615480" y="3394609"/>
            <a:ext cx="489920" cy="33919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615480" y="4019048"/>
            <a:ext cx="485438" cy="25560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261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84842E-5D5F-47DB-8A50-E3874C6A648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553028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7969" y="1447800"/>
            <a:ext cx="5336931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Shock and vibration analysis can be performed either in the frequency or time domain</a:t>
            </a:r>
            <a:endParaRPr lang="en-US" sz="16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Continue with plate from Unit 200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Aluminum, 12 x 12 x 0.25 inch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Translation constrained at corner nodes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</a:rPr>
              <a:t>Mount plate to heavy seismic mass via rigid </a:t>
            </a:r>
            <a:r>
              <a:rPr lang="en-US" altLang="en-US" sz="1600" dirty="0" smtClean="0">
                <a:latin typeface="Calibri" panose="020F0502020204030204" pitchFamily="34" charset="0"/>
              </a:rPr>
              <a:t>links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Calibri" panose="020F0502020204030204" pitchFamily="34" charset="0"/>
              </a:rPr>
              <a:t>Use response spectrum analysis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Calibri" panose="020F0502020204030204" pitchFamily="34" charset="0"/>
              </a:rPr>
              <a:t>SRS is “shock response spectrum”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Calibri" panose="020F0502020204030204" pitchFamily="34" charset="0"/>
              </a:rPr>
              <a:t>Compare results with modal transient analysis from Unit 200</a:t>
            </a:r>
            <a:endParaRPr lang="en-US" altLang="en-US" sz="1600" dirty="0">
              <a:latin typeface="Calibri" panose="020F0502020204030204" pitchFamily="34" charset="0"/>
            </a:endParaRPr>
          </a:p>
          <a:p>
            <a:endParaRPr lang="en-US" sz="1600" dirty="0"/>
          </a:p>
          <a:p>
            <a:r>
              <a:rPr lang="en-US" sz="1600" i="1" dirty="0" smtClean="0"/>
              <a:t>The following software steps must be followed carefully, otherwise errors will result</a:t>
            </a:r>
            <a:endParaRPr lang="en-US" sz="1600" i="1" dirty="0"/>
          </a:p>
        </p:txBody>
      </p:sp>
      <p:sp>
        <p:nvSpPr>
          <p:cNvPr id="6" name="Cube 10"/>
          <p:cNvSpPr>
            <a:spLocks noChangeArrowheads="1"/>
          </p:cNvSpPr>
          <p:nvPr/>
        </p:nvSpPr>
        <p:spPr bwMode="auto">
          <a:xfrm>
            <a:off x="1025769" y="3305286"/>
            <a:ext cx="1905000" cy="1371600"/>
          </a:xfrm>
          <a:prstGeom prst="cube">
            <a:avLst>
              <a:gd name="adj" fmla="val 250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7" name="Straight Connector 14"/>
          <p:cNvCxnSpPr>
            <a:cxnSpLocks noChangeShapeType="1"/>
          </p:cNvCxnSpPr>
          <p:nvPr/>
        </p:nvCxnSpPr>
        <p:spPr bwMode="auto">
          <a:xfrm>
            <a:off x="1178169" y="2390886"/>
            <a:ext cx="762000" cy="1066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15"/>
          <p:cNvCxnSpPr>
            <a:cxnSpLocks noChangeShapeType="1"/>
          </p:cNvCxnSpPr>
          <p:nvPr/>
        </p:nvCxnSpPr>
        <p:spPr bwMode="auto">
          <a:xfrm>
            <a:off x="1482969" y="2238486"/>
            <a:ext cx="457200" cy="1219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21"/>
          <p:cNvCxnSpPr>
            <a:cxnSpLocks noChangeShapeType="1"/>
          </p:cNvCxnSpPr>
          <p:nvPr/>
        </p:nvCxnSpPr>
        <p:spPr bwMode="auto">
          <a:xfrm flipH="1">
            <a:off x="1940169" y="1933686"/>
            <a:ext cx="838200" cy="1524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25"/>
          <p:cNvCxnSpPr>
            <a:cxnSpLocks noChangeShapeType="1"/>
          </p:cNvCxnSpPr>
          <p:nvPr/>
        </p:nvCxnSpPr>
        <p:spPr bwMode="auto">
          <a:xfrm flipH="1">
            <a:off x="1940169" y="2390886"/>
            <a:ext cx="838200" cy="1066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Parallelogram 34"/>
          <p:cNvSpPr>
            <a:spLocks noChangeArrowheads="1"/>
          </p:cNvSpPr>
          <p:nvPr/>
        </p:nvSpPr>
        <p:spPr bwMode="auto">
          <a:xfrm>
            <a:off x="1178169" y="1857486"/>
            <a:ext cx="1752600" cy="533400"/>
          </a:xfrm>
          <a:prstGeom prst="parallelogram">
            <a:avLst>
              <a:gd name="adj" fmla="val 24993"/>
            </a:avLst>
          </a:prstGeom>
          <a:solidFill>
            <a:srgbClr val="0099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87569" y="2770935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Rigid links</a:t>
            </a:r>
            <a:endParaRPr lang="en-US" sz="16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333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38100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Create New Constraint Set Called Kinematic 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6933333" cy="5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72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147" y="1498062"/>
            <a:ext cx="4961905" cy="29523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38100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Add Constraint to Kinematic Set 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4005345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Constrain TZ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2538" y="5029200"/>
            <a:ext cx="572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 smtClean="0"/>
              <a:t>The seismic mass is constrained in TZ which is the response spectrum base drive axis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347" y="3595821"/>
            <a:ext cx="752381" cy="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38100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 Define Damping Function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5710019"/>
            <a:ext cx="5721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Q=10 is the same as 5% Critical Damping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23496"/>
            <a:ext cx="6276190" cy="4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16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242005"/>
              </p:ext>
            </p:extLst>
          </p:nvPr>
        </p:nvGraphicFramePr>
        <p:xfrm>
          <a:off x="1676400" y="1143000"/>
          <a:ext cx="3276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124967224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169969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fn</a:t>
                      </a:r>
                      <a:r>
                        <a:rPr lang="en-US" dirty="0" smtClean="0"/>
                        <a:t> (Hz)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Peak Accel (G)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584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491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779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31121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38100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Shock Response Spectrum  Q=10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429000"/>
            <a:ext cx="7162800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Good practice to extrapolate specification down to 10 Hz if it begins at 100 Hz</a:t>
            </a:r>
            <a:endParaRPr lang="en-US" sz="1600" dirty="0"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Because model may have modes below 100 Hz</a:t>
            </a:r>
            <a:endParaRPr lang="en-US" sz="1600" dirty="0"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Aerospace SRS specifications are typically log-log format</a:t>
            </a:r>
            <a:endParaRPr lang="en-US" sz="1600" dirty="0"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So good practice to perform log-log interpolation as shown in following slides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Go to Matlab Workspace and type:</a:t>
            </a:r>
            <a:endParaRPr lang="en-US" sz="1600" dirty="0"/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80000"/>
            </a:pPr>
            <a:r>
              <a:rPr lang="en-US" sz="1600" dirty="0" smtClean="0"/>
              <a:t>	&gt;&gt; </a:t>
            </a:r>
            <a:r>
              <a:rPr lang="en-US" sz="1600" dirty="0"/>
              <a:t>spec=[10 10; 2000 2000; 10000 2000]</a:t>
            </a:r>
          </a:p>
        </p:txBody>
      </p:sp>
    </p:spTree>
    <p:extLst>
      <p:ext uri="{BB962C8B-B14F-4D97-AF65-F5344CB8AC3E}">
        <p14:creationId xmlns:p14="http://schemas.microsoft.com/office/powerpoint/2010/main" val="397299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38100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Vibrationdata Matlab GUI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7" y="914400"/>
            <a:ext cx="9109193" cy="485769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0" y="4953000"/>
            <a:ext cx="1524000" cy="8190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81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353568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 Export Data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70" y="815986"/>
            <a:ext cx="6990476" cy="500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28638" y="415876"/>
            <a:ext cx="35702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80000"/>
            </a:pPr>
            <a:r>
              <a:rPr lang="en-US" sz="1600" dirty="0" smtClean="0"/>
              <a:t>&gt;&gt; spec</a:t>
            </a:r>
            <a:r>
              <a:rPr lang="en-US" sz="1600" dirty="0"/>
              <a:t>=[10 10; 2000 2000; 10000 2000]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370" y="5871680"/>
            <a:ext cx="681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Multiply by 386 to convert G to in/sec^2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Save as:  srs_Q10.bdf    or whatever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48249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38100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 Import Analysis Model  srs_Q10.bdf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85285"/>
            <a:ext cx="6409524" cy="5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62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38100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 View Response Spectrum Function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03743"/>
            <a:ext cx="4838095" cy="5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14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38100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 View Response Spectrum Function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370" y="5871680"/>
            <a:ext cx="6818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Change title from TABLED2 to SRS_Q10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18" y="1045442"/>
            <a:ext cx="6657143" cy="4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72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6866" y="12459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 Define Response Function vs. Critical Damping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866" y="5226803"/>
            <a:ext cx="8363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 smtClean="0"/>
              <a:t>For simplicity, the model damping and SRS specification are both Q=10 or 0.05 fraction critical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 smtClean="0"/>
              <a:t>Function 7 is the SRS specification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/>
              <a:t>S</a:t>
            </a:r>
            <a:r>
              <a:rPr lang="en-US" sz="1550" dirty="0" smtClean="0"/>
              <a:t>pecifications for other damping values could also be entered as functions and referenced in this table, as needed for interpolation if the model has other damping values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50" dirty="0" smtClean="0"/>
              <a:t>Multiple SRS specifications is covered in Unit 202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33" y="574609"/>
            <a:ext cx="6733333" cy="4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5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84842E-5D5F-47DB-8A50-E3874C6A648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Procedure, part I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553028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8077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err="1" smtClean="0"/>
              <a:t>Femap</a:t>
            </a:r>
            <a:r>
              <a:rPr lang="en-US" sz="1600" dirty="0" smtClean="0"/>
              <a:t>, NX Nastran and the Vibrationdata Matlab GUI package are all used in this analysis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GUI package can be downloaded from:   </a:t>
            </a:r>
            <a:r>
              <a:rPr lang="en-US" sz="1600" dirty="0" smtClean="0">
                <a:hlinkClick r:id="rId4"/>
              </a:rPr>
              <a:t>https</a:t>
            </a:r>
            <a:r>
              <a:rPr lang="en-US" sz="1600" dirty="0">
                <a:hlinkClick r:id="rId4"/>
              </a:rPr>
              <a:t>://vibrationdata.wordpress.com</a:t>
            </a:r>
            <a:r>
              <a:rPr lang="en-US" sz="1600" dirty="0" smtClean="0">
                <a:hlinkClick r:id="rId4"/>
              </a:rPr>
              <a:t>/</a:t>
            </a:r>
            <a:endParaRPr lang="en-US" sz="1600" dirty="0" smtClean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mode shapes are shown on the next several slides for review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Clr>
                <a:srgbClr val="006699"/>
              </a:buClr>
              <a:buSzPct val="80000"/>
            </a:pPr>
            <a:endParaRPr lang="en-US" sz="1600" dirty="0" smtClean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25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6866" y="124590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 Define Normal Modes Analysis with Response Spectrum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6" y="905574"/>
            <a:ext cx="4152381" cy="4580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776710"/>
            <a:ext cx="2990476" cy="2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25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800"/>
            <a:ext cx="4428571" cy="44857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6866" y="124590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 Define Normal Modes Analysis Parameters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2886527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Solve for 20 modes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55519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47800"/>
            <a:ext cx="2933333" cy="22285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6866" y="124590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 Define Nastran Output for Modal Analysis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85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69096"/>
            <a:ext cx="3209524" cy="3942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6866" y="124590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 SRS Cross-Reference Function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6614" y="1687992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r>
              <a:rPr lang="en-US" sz="1600" dirty="0" smtClean="0"/>
              <a:t>This is the function that relates the SRS specifications to their respective damping cases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962029" y="1981200"/>
            <a:ext cx="533771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952972" y="3124200"/>
            <a:ext cx="638861" cy="163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8200" y="2938089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r>
              <a:rPr lang="en-US" sz="1600" dirty="0" smtClean="0"/>
              <a:t>“Square root of the sum of the squares”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844963" y="4101381"/>
            <a:ext cx="3416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r>
              <a:rPr lang="en-US" sz="1600" dirty="0" smtClean="0"/>
              <a:t>The responses from modes with closely-spaced frequencies will be lumped together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952972" y="3608107"/>
            <a:ext cx="778734" cy="603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42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29043"/>
            <a:ext cx="3028571" cy="460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6866" y="124590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 Define Boundary Conditions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9799" y="13716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r>
              <a:rPr lang="en-US" sz="1600" dirty="0" smtClean="0"/>
              <a:t>Main Constraint function</a:t>
            </a:r>
            <a:endParaRPr lang="en-US" sz="1600" dirty="0"/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>
            <a:off x="3912700" y="1540877"/>
            <a:ext cx="467099" cy="135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47440" y="3414798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r>
              <a:rPr lang="en-US" sz="1600" dirty="0" smtClean="0"/>
              <a:t>Base input constraint, TZ for this example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813148" y="3617829"/>
            <a:ext cx="467099" cy="135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192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66" y="1274551"/>
            <a:ext cx="4895238" cy="46190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6866" y="124590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 Define Outputs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48006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r>
              <a:rPr lang="en-US" sz="1600" dirty="0" smtClean="0"/>
              <a:t>Get output f06 file</a:t>
            </a:r>
            <a:endParaRPr lang="en-US" sz="1600" dirty="0"/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>
            <a:off x="4267201" y="4969877"/>
            <a:ext cx="1371599" cy="67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0" y="1480454"/>
            <a:ext cx="335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Quick and easy to output results at all nodes &amp; elements for response spectrum analysis</a:t>
            </a:r>
          </a:p>
          <a:p>
            <a:pPr marL="174625" indent="-174625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4625" indent="-174625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Only subset of nodes &amp; elements was output for modal transient analysis due to file size and processing time considerations</a:t>
            </a:r>
          </a:p>
          <a:p>
            <a:pPr>
              <a:buClr>
                <a:srgbClr val="006699"/>
              </a:buClr>
              <a:buSzPct val="80000"/>
            </a:pPr>
            <a:endParaRPr lang="en-US" sz="1600" dirty="0"/>
          </a:p>
          <a:p>
            <a:pPr>
              <a:buClr>
                <a:srgbClr val="006699"/>
              </a:buClr>
              <a:buSzPct val="80000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5507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28" y="990600"/>
            <a:ext cx="8914286" cy="38571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40087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Export Nastran Analysis File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5232714"/>
            <a:ext cx="2018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Export analysis file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Run in Nastran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358112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40087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Vibrationdata GUI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6" y="990600"/>
            <a:ext cx="9026424" cy="4800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09370" y="3886200"/>
            <a:ext cx="2438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77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5295238" cy="41428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40087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Nastran Toolbox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1058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9200"/>
            <a:ext cx="6685714" cy="49904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40087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 Response Spectrum Results from f06 File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97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212" y="1600200"/>
            <a:ext cx="4647619" cy="28761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247819"/>
            <a:ext cx="2114286" cy="12285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7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Mode Shape 1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181600"/>
            <a:ext cx="745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fundamental mode at 117.6 Hz has 93.3% of the total modal mass in the T3 axis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acceleration response also depends on higher modes</a:t>
            </a:r>
          </a:p>
        </p:txBody>
      </p:sp>
    </p:spTree>
    <p:extLst>
      <p:ext uri="{BB962C8B-B14F-4D97-AF65-F5344CB8AC3E}">
        <p14:creationId xmlns:p14="http://schemas.microsoft.com/office/powerpoint/2010/main" val="25695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52" y="962505"/>
            <a:ext cx="5142857" cy="38380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40087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Response Spectrum Acceleration Results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33400" y="3886200"/>
            <a:ext cx="50292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6286" y="5334000"/>
            <a:ext cx="794464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Center node 1201 has T3 peak acceleration = 475.9 G from response spectrum analysis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Modal transient result from Unit 200 was </a:t>
            </a:r>
            <a:r>
              <a:rPr lang="en-US" sz="1600" dirty="0"/>
              <a:t>461 G </a:t>
            </a:r>
            <a:r>
              <a:rPr lang="en-US" sz="1600" dirty="0" smtClean="0"/>
              <a:t>for this node</a:t>
            </a:r>
            <a:endParaRPr lang="en-US" sz="16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2563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13505"/>
            <a:ext cx="6885714" cy="3838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4651507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Node 1201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4290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Node 49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524000" y="3124200"/>
            <a:ext cx="381000" cy="474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114800" y="2971800"/>
            <a:ext cx="1219200" cy="1693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1000" y="40087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Response Spectrum Acceleration Results (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096" y="5373567"/>
            <a:ext cx="7944648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Center node 1201 had T3 peak acceleration = 475.9 G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Edge node 49 had highest T3 </a:t>
            </a:r>
            <a:r>
              <a:rPr lang="en-US" sz="1600" dirty="0">
                <a:latin typeface="Calibri" panose="020F0502020204030204" pitchFamily="34" charset="0"/>
              </a:rPr>
              <a:t>peak acceleration = </a:t>
            </a:r>
            <a:r>
              <a:rPr lang="en-US" sz="1600" dirty="0" smtClean="0">
                <a:latin typeface="Calibri" panose="020F0502020204030204" pitchFamily="34" charset="0"/>
              </a:rPr>
              <a:t>612.5 G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By symmetry, three other edge nodes should have this same acceleration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But node 1201 had highest displacement and velocity responses</a:t>
            </a:r>
          </a:p>
        </p:txBody>
      </p:sp>
    </p:spTree>
    <p:extLst>
      <p:ext uri="{BB962C8B-B14F-4D97-AF65-F5344CB8AC3E}">
        <p14:creationId xmlns:p14="http://schemas.microsoft.com/office/powerpoint/2010/main" val="7169825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7138" y="24560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Response Spectrum Results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978451"/>
            <a:ext cx="381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Maximum Displacements: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node     value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T1:      2376     0.00000 in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T2:       931     0.00000 in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T3:      1201     0.10746 in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R1:         1     0.02054 rad/sec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R2:         1     0.02054 rad/sec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R3:         1     0.00000 rad/sec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00" y="3160966"/>
            <a:ext cx="3886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Maximum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velocities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node     value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T1:      2376       0.000 in/sec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T2:       931       0.000 in/sec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T3:      1201      83.665 in/sec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R1:         1      20.246 rad/sec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R2:         1      20.246 rad/sec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R3:         1       0.000 rad/sec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9684" y="849684"/>
            <a:ext cx="436323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Maximum accelerations: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node     value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T1:      2376         0.000 G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T2:       931         0.000 G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T3:        49       612.541 G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R1:         1    116739.700 rad/sec^2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R2:         1    116739.700 rad/sec^2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R3:         1         0.000 rad/sec^2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267200" y="849684"/>
            <a:ext cx="0" cy="4660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" y="289560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351751" y="3130188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Maximum Quad4 Stress: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element     value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NORMAL-X    :     1105    6047.053 psi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NORMAL-Y    :       24    6047.053 psi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SHEAR-XY    :       50    4798.865 psi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MAJOR PRNCPL:       24    6047.816 psi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MINOR PRNCPL:     1128    4997.801 psi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VON MISES   :       50    8400.833 psi</a:t>
            </a:r>
          </a:p>
        </p:txBody>
      </p:sp>
    </p:spTree>
    <p:extLst>
      <p:ext uri="{BB962C8B-B14F-4D97-AF65-F5344CB8AC3E}">
        <p14:creationId xmlns:p14="http://schemas.microsoft.com/office/powerpoint/2010/main" val="36097213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183409"/>
              </p:ext>
            </p:extLst>
          </p:nvPr>
        </p:nvGraphicFramePr>
        <p:xfrm>
          <a:off x="586415" y="1143000"/>
          <a:ext cx="7564186" cy="2475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073">
                  <a:extLst>
                    <a:ext uri="{9D8B030D-6E8A-4147-A177-3AD203B41FA5}">
                      <a16:colId xmlns:a16="http://schemas.microsoft.com/office/drawing/2014/main" val="2885334906"/>
                    </a:ext>
                  </a:extLst>
                </a:gridCol>
                <a:gridCol w="647114">
                  <a:extLst>
                    <a:ext uri="{9D8B030D-6E8A-4147-A177-3AD203B41FA5}">
                      <a16:colId xmlns:a16="http://schemas.microsoft.com/office/drawing/2014/main" val="3225873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4477191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06316655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45861064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04123412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64630321"/>
                    </a:ext>
                  </a:extLst>
                </a:gridCol>
                <a:gridCol w="1752599">
                  <a:extLst>
                    <a:ext uri="{9D8B030D-6E8A-4147-A177-3AD203B41FA5}">
                      <a16:colId xmlns:a16="http://schemas.microsoft.com/office/drawing/2014/main" val="3857318779"/>
                    </a:ext>
                  </a:extLst>
                </a:gridCol>
              </a:tblGrid>
              <a:tr h="63322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fn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(Hz)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Eigen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vector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Interpolated SRS (G)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|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 |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 |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31778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117.6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0.0923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13.98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411715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723.6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-22.28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10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35478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1502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2.499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38817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2266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0.0053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32.22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10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116644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676592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 = 833 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227896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400" b="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700833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sqrt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sum = 477 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56462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37169" y="246492"/>
            <a:ext cx="78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Acceleration Response Check for Node 1201 T3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415" y="4343400"/>
            <a:ext cx="794464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Center node 1201 had T3 peak acceleration = 475.9 G from the FEA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The FEA value passes the modal combination check</a:t>
            </a:r>
          </a:p>
        </p:txBody>
      </p:sp>
    </p:spTree>
    <p:extLst>
      <p:ext uri="{BB962C8B-B14F-4D97-AF65-F5344CB8AC3E}">
        <p14:creationId xmlns:p14="http://schemas.microsoft.com/office/powerpoint/2010/main" val="2316105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227505" cy="4876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495800" y="2286000"/>
            <a:ext cx="2438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13752" y="4419600"/>
            <a:ext cx="2438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7169" y="246492"/>
            <a:ext cx="78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Vibrationdata GUI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703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82" y="1280991"/>
            <a:ext cx="7247619" cy="44380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26791" y="2438400"/>
            <a:ext cx="2891011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7169" y="246492"/>
            <a:ext cx="78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Vibrationdata Shock Toolbox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009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0" y="6352143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80000"/>
            </a:pPr>
            <a:r>
              <a:rPr lang="en-US" dirty="0"/>
              <a:t>	&gt;&gt; spec=[10 10; 2000 2000; 10000 2000]</a:t>
            </a:r>
          </a:p>
        </p:txBody>
      </p:sp>
      <p:sp>
        <p:nvSpPr>
          <p:cNvPr id="5" name="Rectangle 4"/>
          <p:cNvSpPr/>
          <p:nvPr/>
        </p:nvSpPr>
        <p:spPr>
          <a:xfrm>
            <a:off x="337169" y="246492"/>
            <a:ext cx="78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Vibrationdata SRS Modal Combination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62" y="733762"/>
            <a:ext cx="7790476" cy="5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242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7169" y="246492"/>
            <a:ext cx="78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Vibrationdata SRS Modal Combination Results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169" y="1143000"/>
            <a:ext cx="819723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SRS Q=10 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(Hz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   Accel(G) 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10.0      10.0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2000.0    2000.0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10000.0    2000.0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Q=10  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(Hz)       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SRS(G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117.6 	    117.6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723.6 	    723.6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1502 	     1502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2266 	     2000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Part          Eigen       SRS       Modal Response   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(Hz)       Factor        vector      Accel(G)     Accel(G)        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117.6 	   0.0923 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13.98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117.6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    151.7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723.6 	   0.0182 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-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22.28 	  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723.6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    293.4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1502 	   0.0123 	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2.499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1502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    46.17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2266 	   0.0053 	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32.2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2000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	    341.3</a:t>
            </a:r>
          </a:p>
          <a:p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3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ABSSUM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=   832.7 G   SRSS=   477.2 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8375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236357"/>
              </p:ext>
            </p:extLst>
          </p:nvPr>
        </p:nvGraphicFramePr>
        <p:xfrm>
          <a:off x="586415" y="1143000"/>
          <a:ext cx="7564186" cy="2475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073">
                  <a:extLst>
                    <a:ext uri="{9D8B030D-6E8A-4147-A177-3AD203B41FA5}">
                      <a16:colId xmlns:a16="http://schemas.microsoft.com/office/drawing/2014/main" val="2885334906"/>
                    </a:ext>
                  </a:extLst>
                </a:gridCol>
                <a:gridCol w="647114">
                  <a:extLst>
                    <a:ext uri="{9D8B030D-6E8A-4147-A177-3AD203B41FA5}">
                      <a16:colId xmlns:a16="http://schemas.microsoft.com/office/drawing/2014/main" val="3225873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4477191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06316655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45861064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04123412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64630321"/>
                    </a:ext>
                  </a:extLst>
                </a:gridCol>
                <a:gridCol w="1752599">
                  <a:extLst>
                    <a:ext uri="{9D8B030D-6E8A-4147-A177-3AD203B41FA5}">
                      <a16:colId xmlns:a16="http://schemas.microsoft.com/office/drawing/2014/main" val="3857318779"/>
                    </a:ext>
                  </a:extLst>
                </a:gridCol>
              </a:tblGrid>
              <a:tr h="63322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fn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(Hz)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Eigen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vector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Interpolated SRS (G)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|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 |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 |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31778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117.6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0.0923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411715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723.6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10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35478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1502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277230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38817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2266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0.0053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10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676592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 = 1045 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375225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400" b="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700833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sqrt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sum = 613 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56462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37169" y="246492"/>
            <a:ext cx="78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Acceleration Response Check for Node 49 T3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415" y="4343400"/>
            <a:ext cx="794464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Edge node 49 had T3 peak acceleration = 612.5 G from the FEA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The FEA value passes the modal combination check</a:t>
            </a:r>
          </a:p>
        </p:txBody>
      </p:sp>
    </p:spTree>
    <p:extLst>
      <p:ext uri="{BB962C8B-B14F-4D97-AF65-F5344CB8AC3E}">
        <p14:creationId xmlns:p14="http://schemas.microsoft.com/office/powerpoint/2010/main" val="31616469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86" y="990600"/>
            <a:ext cx="7914286" cy="4580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138" y="24560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T3 Acceleration Contour Plot, unit = in/sec^2 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781" y="6017796"/>
            <a:ext cx="7944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Import the f06 file into </a:t>
            </a:r>
            <a:r>
              <a:rPr lang="en-US" sz="1600" dirty="0" err="1" smtClean="0">
                <a:latin typeface="Calibri" panose="020F0502020204030204" pitchFamily="34" charset="0"/>
              </a:rPr>
              <a:t>Femap</a:t>
            </a:r>
            <a:r>
              <a:rPr lang="en-US" sz="1600" dirty="0" smtClean="0">
                <a:latin typeface="Calibri" panose="020F0502020204030204" pitchFamily="34" charset="0"/>
              </a:rPr>
              <a:t> and then  View &gt; Select</a:t>
            </a:r>
          </a:p>
        </p:txBody>
      </p:sp>
    </p:spTree>
    <p:extLst>
      <p:ext uri="{BB962C8B-B14F-4D97-AF65-F5344CB8AC3E}">
        <p14:creationId xmlns:p14="http://schemas.microsoft.com/office/powerpoint/2010/main" val="375481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7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Mode Shape 6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27720"/>
            <a:ext cx="4276190" cy="2733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729555"/>
            <a:ext cx="2180952" cy="12952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568" y="4651883"/>
            <a:ext cx="8194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sixth mode at 723 Hz has 3.6% of the total modal mass in the T3 axis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This mode has the highest contribution to the T3 peak acceleration response </a:t>
            </a:r>
            <a:r>
              <a:rPr lang="en-US" sz="1600" dirty="0"/>
              <a:t>at the center </a:t>
            </a:r>
            <a:r>
              <a:rPr lang="en-US" sz="1600" dirty="0" smtClean="0"/>
              <a:t>node to the input shock 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This partly is because there is more input energy at this frequency than at the fundamental frequency and also this mode has the highest eigenvector response at the center node</a:t>
            </a:r>
          </a:p>
        </p:txBody>
      </p:sp>
    </p:spTree>
    <p:extLst>
      <p:ext uri="{BB962C8B-B14F-4D97-AF65-F5344CB8AC3E}">
        <p14:creationId xmlns:p14="http://schemas.microsoft.com/office/powerpoint/2010/main" val="6607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7876190" cy="46095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138" y="24560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T3 Velocity Contour Plot, unit = in/sec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7897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7138" y="24560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T3 Translation Contour Plot, unit = inch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81" y="1157571"/>
            <a:ext cx="7895238" cy="45428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9781" y="6017796"/>
            <a:ext cx="7944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This is actually the relative displacement</a:t>
            </a:r>
          </a:p>
        </p:txBody>
      </p:sp>
    </p:spTree>
    <p:extLst>
      <p:ext uri="{BB962C8B-B14F-4D97-AF65-F5344CB8AC3E}">
        <p14:creationId xmlns:p14="http://schemas.microsoft.com/office/powerpoint/2010/main" val="32631868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27441"/>
            <a:ext cx="5923809" cy="41238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7138" y="24560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Response Spectrum Stress Elements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90600" y="1855042"/>
            <a:ext cx="838200" cy="1655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22424" y="5504999"/>
            <a:ext cx="794464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Element 50 had the highest Von Mises stress = 8401 psi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Element </a:t>
            </a:r>
            <a:r>
              <a:rPr lang="en-US" sz="1600" dirty="0" smtClean="0">
                <a:latin typeface="Calibri" panose="020F0502020204030204" pitchFamily="34" charset="0"/>
              </a:rPr>
              <a:t>1129 </a:t>
            </a:r>
            <a:r>
              <a:rPr lang="en-US" sz="1600" dirty="0">
                <a:latin typeface="Calibri" panose="020F0502020204030204" pitchFamily="34" charset="0"/>
              </a:rPr>
              <a:t>had </a:t>
            </a:r>
            <a:r>
              <a:rPr lang="en-US" sz="1600" dirty="0" smtClean="0">
                <a:latin typeface="Calibri" panose="020F0502020204030204" pitchFamily="34" charset="0"/>
              </a:rPr>
              <a:t>Von </a:t>
            </a:r>
            <a:r>
              <a:rPr lang="en-US" sz="1600" dirty="0">
                <a:latin typeface="Calibri" panose="020F0502020204030204" pitchFamily="34" charset="0"/>
              </a:rPr>
              <a:t>Mises stress = </a:t>
            </a:r>
            <a:r>
              <a:rPr lang="en-US" sz="1600" dirty="0" smtClean="0">
                <a:latin typeface="Calibri" panose="020F0502020204030204" pitchFamily="34" charset="0"/>
              </a:rPr>
              <a:t>5001 psi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52005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Element 50 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66704" y="2932152"/>
            <a:ext cx="838200" cy="1655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57400" y="459716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Element 1129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4443360"/>
            <a:ext cx="1169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Node 1201 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156441" y="2840898"/>
            <a:ext cx="1253759" cy="1687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95659" y="1214993"/>
            <a:ext cx="1169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Node 101 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893132" y="1384270"/>
            <a:ext cx="392868" cy="462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6242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7138" y="24560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Response Spectrum Stress Results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66800"/>
            <a:ext cx="6076190" cy="22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40" y="3687886"/>
            <a:ext cx="6314286" cy="1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997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76" y="1167095"/>
            <a:ext cx="7819048" cy="45238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7138" y="24560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Von Mises Stress Contour Plot 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828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7161905" cy="425714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360124" y="2819400"/>
            <a:ext cx="2891011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7138" y="24560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 Vibrationdata Shock Toolbox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287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01539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 MDOF SRS Stress Analysis for Node 1201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950"/>
            <a:ext cx="9123809" cy="5238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988" y="5855024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peak velocity response occurs at center Node 1201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T</a:t>
            </a:r>
            <a:r>
              <a:rPr lang="en-US" sz="1600" dirty="0" smtClean="0"/>
              <a:t>he peak stress occurs near each of the four corners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stress-velocity calculation accounts for this difference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7204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57</a:t>
            </a:fld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492404"/>
              </p:ext>
            </p:extLst>
          </p:nvPr>
        </p:nvGraphicFramePr>
        <p:xfrm>
          <a:off x="1142999" y="3031202"/>
          <a:ext cx="3725839" cy="1234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2345">
                  <a:extLst>
                    <a:ext uri="{9D8B030D-6E8A-4147-A177-3AD203B41FA5}">
                      <a16:colId xmlns:a16="http://schemas.microsoft.com/office/drawing/2014/main" val="3987744968"/>
                    </a:ext>
                  </a:extLst>
                </a:gridCol>
                <a:gridCol w="2853494">
                  <a:extLst>
                    <a:ext uri="{9D8B030D-6E8A-4147-A177-3AD203B41FA5}">
                      <a16:colId xmlns:a16="http://schemas.microsoft.com/office/drawing/2014/main" val="2563918245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Elastic modulus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613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Mass per volume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42693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000" b="0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n-US" sz="20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max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Modal velocity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154433"/>
                  </a:ext>
                </a:extLst>
              </a:tr>
            </a:tbl>
          </a:graphicData>
        </a:graphic>
      </p:graphicFrame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142999" y="1219200"/>
            <a:ext cx="4030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</a:t>
            </a:r>
            <a:r>
              <a:rPr lang="en-US" sz="1600" dirty="0" smtClean="0"/>
              <a:t>stress   </a:t>
            </a:r>
            <a:r>
              <a:rPr lang="en-US" dirty="0"/>
              <a:t>[</a:t>
            </a:r>
            <a:r>
              <a:rPr lang="en-US" dirty="0" err="1"/>
              <a:t>σ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]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/>
              <a:t>  </a:t>
            </a:r>
            <a:r>
              <a:rPr lang="en-US" sz="1600" dirty="0"/>
              <a:t>for mode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</a:t>
            </a:r>
            <a:r>
              <a:rPr lang="en-US" sz="1600" dirty="0"/>
              <a:t>is</a:t>
            </a:r>
            <a:r>
              <a:rPr lang="en-US" dirty="0"/>
              <a:t>: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1000" y="323790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Stress-Velocity Equation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012550"/>
              </p:ext>
            </p:extLst>
          </p:nvPr>
        </p:nvGraphicFramePr>
        <p:xfrm>
          <a:off x="1219200" y="2083832"/>
          <a:ext cx="2908760" cy="413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r:id="rId3" imgW="1726451" imgH="266584" progId="Equation.3">
                  <p:embed/>
                </p:oleObj>
              </mc:Choice>
              <mc:Fallback>
                <p:oleObj r:id="rId3" imgW="1726451" imgH="266584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83832"/>
                        <a:ext cx="2908760" cy="4132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47700" y="4670490"/>
            <a:ext cx="7656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Ĉ is </a:t>
            </a:r>
            <a:r>
              <a:rPr lang="en-US" sz="1600" dirty="0"/>
              <a:t>a constant of proportionality dependent upon the geometry of the structure, often assumed for complex equipment to be </a:t>
            </a:r>
            <a:r>
              <a:rPr lang="en-US" sz="1600" dirty="0" smtClean="0"/>
              <a:t>  4 &lt;  Ĉ  &lt; 8</a:t>
            </a:r>
          </a:p>
          <a:p>
            <a:endParaRPr lang="en-US" sz="1600" dirty="0"/>
          </a:p>
          <a:p>
            <a:r>
              <a:rPr lang="en-US" sz="1600" dirty="0"/>
              <a:t>Ĉ </a:t>
            </a:r>
            <a:r>
              <a:rPr lang="en-US" sz="1600" dirty="0" smtClean="0"/>
              <a:t> ≈  2   for </a:t>
            </a:r>
            <a:r>
              <a:rPr lang="en-US" sz="1600" dirty="0"/>
              <a:t>all normal modes of homogeneous plates and beams</a:t>
            </a:r>
          </a:p>
        </p:txBody>
      </p:sp>
    </p:spTree>
    <p:extLst>
      <p:ext uri="{BB962C8B-B14F-4D97-AF65-F5344CB8AC3E}">
        <p14:creationId xmlns:p14="http://schemas.microsoft.com/office/powerpoint/2010/main" val="39351221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143000"/>
            <a:ext cx="7848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7138" y="24560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Peak MDOF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SRS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Stress from Node 1201 velocity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765999"/>
            <a:ext cx="8305800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SRS Q=10 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(Hz)   Accel(G) 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10.0      10.0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2000.0    2000.0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10000.0    2000.0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Q=10  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(Hz)         SRS(G)  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117.6 	    117.6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723.6 	    723.6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1502 	     1502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2266 	     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2000</a:t>
            </a:r>
          </a:p>
          <a:p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3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Q   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Part    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Eigen     Accel    PV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SRS   Modal Response   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(Hz)          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Factor   vector    SRS(G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in/sec)  stress(psi)        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117.6	     10	 0.0923	  13.98	  117.6	  61.43	   8070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723.6	     10	 0.0182	 -22.28	  723.6	  61.43	   2536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1502	     10	 0.0123	  2.499	   1502	  61.43	  192.2</a:t>
            </a: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2266	     10	 0.0053	   32.2	   2000	  54.22	    942</a:t>
            </a:r>
          </a:p>
          <a:p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ABSSUM=    11740 psi  SRSS=   8513.1 psi </a:t>
            </a:r>
          </a:p>
          <a:p>
            <a:endParaRPr lang="en-US" sz="13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The peak FEA response spectrum stress for the whole plate was 8401 </a:t>
            </a:r>
            <a:r>
              <a:rPr lang="en-US" sz="1400" dirty="0" smtClean="0"/>
              <a:t>psi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 smtClean="0"/>
              <a:t>FEA </a:t>
            </a:r>
            <a:r>
              <a:rPr lang="en-US" sz="1400" dirty="0"/>
              <a:t>stress passes sanity check, but a lower  Ĉ  value may be justified so that the SRSS agrees more closely with the FEA results</a:t>
            </a:r>
          </a:p>
          <a:p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780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228600"/>
            <a:ext cx="7813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Future Work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990600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Expand Nastran stress post-processing options in Vibrationdata GUI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Include strain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/>
              <a:t>Please contact Tom Irvine  Email:  </a:t>
            </a:r>
            <a:r>
              <a:rPr lang="en-US" sz="1600" dirty="0" smtClean="0">
                <a:hlinkClick r:id="rId2"/>
              </a:rPr>
              <a:t>tom@irvinemail.org</a:t>
            </a:r>
            <a:r>
              <a:rPr lang="en-US" sz="1600" dirty="0" smtClean="0"/>
              <a:t>     if you have suggestions or find bugs in the Vibrationdata GUI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3581400"/>
            <a:ext cx="7813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Homework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343400"/>
            <a:ext cx="70866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1600" dirty="0" smtClean="0"/>
              <a:t>Repeat analysis with triangular plate elements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1600" dirty="0" smtClean="0"/>
              <a:t>Experiment with different mesh densities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1600" dirty="0" smtClean="0"/>
              <a:t>Repeat analysis with an alternate base input response spectrum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1600" dirty="0" smtClean="0"/>
              <a:t>Compare results from Absolute Sum and SRSS methods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3430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7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Mode Shape 12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087" y="1566924"/>
            <a:ext cx="4866667" cy="3790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14543"/>
            <a:ext cx="2171429" cy="1142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791200"/>
            <a:ext cx="7450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twelfth mode at 1502 Hz has </a:t>
            </a:r>
            <a:r>
              <a:rPr lang="en-US" sz="1600" dirty="0"/>
              <a:t>1</a:t>
            </a:r>
            <a:r>
              <a:rPr lang="en-US" sz="1600" dirty="0" smtClean="0"/>
              <a:t>.6% of the total modal mass in the T3 axis</a:t>
            </a:r>
          </a:p>
        </p:txBody>
      </p:sp>
    </p:spTree>
    <p:extLst>
      <p:ext uri="{BB962C8B-B14F-4D97-AF65-F5344CB8AC3E}">
        <p14:creationId xmlns:p14="http://schemas.microsoft.com/office/powerpoint/2010/main" val="120859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7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Mode Shape 19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788" y="1600200"/>
            <a:ext cx="4952381" cy="2038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90676"/>
            <a:ext cx="2047619" cy="10476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5831" y="4308521"/>
            <a:ext cx="745001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19th mode at 2266 Hz has only 0.3% of the total modal mass in the T3 axis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But it still makes a significant contribution to the acceleration response</a:t>
            </a:r>
          </a:p>
        </p:txBody>
      </p:sp>
    </p:spTree>
    <p:extLst>
      <p:ext uri="{BB962C8B-B14F-4D97-AF65-F5344CB8AC3E}">
        <p14:creationId xmlns:p14="http://schemas.microsoft.com/office/powerpoint/2010/main" val="2190197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7569" y="167864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Node 1201 Parameters for T3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000744"/>
              </p:ext>
            </p:extLst>
          </p:nvPr>
        </p:nvGraphicFramePr>
        <p:xfrm>
          <a:off x="1371600" y="1371600"/>
          <a:ext cx="5943602" cy="1861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3982">
                  <a:extLst>
                    <a:ext uri="{9D8B030D-6E8A-4147-A177-3AD203B41FA5}">
                      <a16:colId xmlns:a16="http://schemas.microsoft.com/office/drawing/2014/main" val="2885334906"/>
                    </a:ext>
                  </a:extLst>
                </a:gridCol>
                <a:gridCol w="1204905">
                  <a:extLst>
                    <a:ext uri="{9D8B030D-6E8A-4147-A177-3AD203B41FA5}">
                      <a16:colId xmlns:a16="http://schemas.microsoft.com/office/drawing/2014/main" val="322587301"/>
                    </a:ext>
                  </a:extLst>
                </a:gridCol>
                <a:gridCol w="1204905">
                  <a:extLst>
                    <a:ext uri="{9D8B030D-6E8A-4147-A177-3AD203B41FA5}">
                      <a16:colId xmlns:a16="http://schemas.microsoft.com/office/drawing/2014/main" val="358391820"/>
                    </a:ext>
                  </a:extLst>
                </a:gridCol>
                <a:gridCol w="1204905">
                  <a:extLst>
                    <a:ext uri="{9D8B030D-6E8A-4147-A177-3AD203B41FA5}">
                      <a16:colId xmlns:a16="http://schemas.microsoft.com/office/drawing/2014/main" val="3063166559"/>
                    </a:ext>
                  </a:extLst>
                </a:gridCol>
                <a:gridCol w="1204905">
                  <a:extLst>
                    <a:ext uri="{9D8B030D-6E8A-4147-A177-3AD203B41FA5}">
                      <a16:colId xmlns:a16="http://schemas.microsoft.com/office/drawing/2014/main" val="3458610642"/>
                    </a:ext>
                  </a:extLst>
                </a:gridCol>
              </a:tblGrid>
              <a:tr h="633226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  <a:endParaRPr lang="en-US" sz="15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fn</a:t>
                      </a:r>
                      <a:r>
                        <a:rPr lang="en-US" sz="155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(Hz)</a:t>
                      </a:r>
                      <a:endParaRPr lang="en-US" sz="15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Modal</a:t>
                      </a:r>
                      <a:r>
                        <a:rPr lang="en-US" sz="155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</a:t>
                      </a:r>
                      <a:r>
                        <a:rPr lang="en-US" sz="155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Fraction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Participation</a:t>
                      </a:r>
                      <a:r>
                        <a:rPr lang="en-US" sz="155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Factor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Eigenvector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31778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55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/>
                        <a:t>117.6</a:t>
                      </a:r>
                      <a:endParaRPr lang="en-US" sz="155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0.933</a:t>
                      </a:r>
                      <a:endParaRPr lang="en-US" sz="155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0.0923</a:t>
                      </a:r>
                      <a:endParaRPr lang="en-US" sz="15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13.98</a:t>
                      </a:r>
                      <a:endParaRPr lang="en-US" sz="15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411715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55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/>
                        <a:t>723.6</a:t>
                      </a:r>
                      <a:endParaRPr lang="en-US" sz="155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0.036</a:t>
                      </a:r>
                      <a:endParaRPr lang="en-US" sz="155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22.28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35478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55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/>
                        <a:t>1502</a:t>
                      </a:r>
                      <a:endParaRPr lang="en-US" sz="155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0.017</a:t>
                      </a:r>
                      <a:endParaRPr lang="en-US" sz="155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2.499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38817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155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/>
                        <a:t>2266</a:t>
                      </a:r>
                      <a:endParaRPr lang="en-US" sz="155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0.003</a:t>
                      </a:r>
                      <a:endParaRPr lang="en-US" sz="155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0.0053</a:t>
                      </a:r>
                      <a:endParaRPr lang="en-US" sz="15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32.22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78865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3667712"/>
            <a:ext cx="6934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Participation Factors &amp; Eigenvectors are shown as absolute values</a:t>
            </a:r>
          </a:p>
          <a:p>
            <a:pPr marL="285750" indent="-285750">
              <a:lnSpc>
                <a:spcPct val="150000"/>
              </a:lnSpc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The Eigenvectors are </a:t>
            </a:r>
            <a:r>
              <a:rPr lang="en-US" sz="1600" dirty="0" smtClean="0"/>
              <a:t>mass-normalized</a:t>
            </a:r>
          </a:p>
          <a:p>
            <a:pPr marL="285750" indent="-285750">
              <a:lnSpc>
                <a:spcPct val="150000"/>
              </a:lnSpc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Modes 1, 6, 12 &amp; 19 account for 98.9% of the total mass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2009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Procedure, part II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553028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219200"/>
            <a:ext cx="8229600" cy="504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Response spectrum analysis is actually an extension of normal modes analysis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28600" lvl="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kumimoji="1" lang="en-US" sz="1600" kern="0" dirty="0" smtClean="0">
                <a:latin typeface="Calibri" pitchFamily="34" charset="0"/>
              </a:rPr>
              <a:t> ABSSUM   </a:t>
            </a:r>
            <a:r>
              <a:rPr kumimoji="1" lang="en-US" sz="1600" kern="0" dirty="0">
                <a:latin typeface="Calibri" pitchFamily="34" charset="0"/>
              </a:rPr>
              <a:t>–   absolute sum method</a:t>
            </a:r>
          </a:p>
          <a:p>
            <a:pPr marL="228600" lvl="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endParaRPr kumimoji="1" lang="en-US" sz="1600" kern="0" dirty="0">
              <a:latin typeface="Calibri" pitchFamily="34" charset="0"/>
            </a:endParaRPr>
          </a:p>
          <a:p>
            <a:pPr marL="228600" lvl="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kumimoji="1" lang="en-US" sz="1600" kern="0" dirty="0" smtClean="0">
                <a:latin typeface="Calibri" pitchFamily="34" charset="0"/>
              </a:rPr>
              <a:t> SRSS   </a:t>
            </a:r>
            <a:r>
              <a:rPr kumimoji="1" lang="en-US" sz="1600" kern="0" dirty="0">
                <a:latin typeface="Calibri" pitchFamily="34" charset="0"/>
              </a:rPr>
              <a:t>–   square-root-of-the-sum-of-the-squares</a:t>
            </a:r>
          </a:p>
          <a:p>
            <a:pPr marL="228600" lvl="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endParaRPr kumimoji="1" lang="en-US" sz="1600" kern="0" dirty="0">
              <a:latin typeface="Calibri" pitchFamily="34" charset="0"/>
            </a:endParaRPr>
          </a:p>
          <a:p>
            <a:pPr marL="228600" lvl="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kumimoji="1" lang="en-US" sz="1600" kern="0" dirty="0" smtClean="0">
                <a:latin typeface="Calibri" pitchFamily="34" charset="0"/>
              </a:rPr>
              <a:t> NRL   </a:t>
            </a:r>
            <a:r>
              <a:rPr kumimoji="1" lang="en-US" sz="1600" kern="0" dirty="0">
                <a:latin typeface="Calibri" pitchFamily="34" charset="0"/>
              </a:rPr>
              <a:t>–   Naval Research Laboratory </a:t>
            </a:r>
            <a:r>
              <a:rPr kumimoji="1" lang="en-US" sz="1600" kern="0" dirty="0" smtClean="0">
                <a:latin typeface="Calibri" pitchFamily="34" charset="0"/>
              </a:rPr>
              <a:t>method</a:t>
            </a:r>
          </a:p>
          <a:p>
            <a:pPr marL="228600" lvl="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endParaRPr kumimoji="1" lang="en-US" sz="1600" kern="0" dirty="0">
              <a:latin typeface="Calibri" pitchFamily="34" charset="0"/>
            </a:endParaRPr>
          </a:p>
          <a:p>
            <a:pPr marL="228600" lvl="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kumimoji="1" lang="en-US" sz="1600" kern="0" dirty="0" smtClean="0">
                <a:latin typeface="Calibri" pitchFamily="34" charset="0"/>
              </a:rPr>
              <a:t>The SRSS method is probably the best choice for response spectrum analysis because the modal oscillators tend to reach their respective peaks at different times according to frequency</a:t>
            </a:r>
          </a:p>
          <a:p>
            <a:pPr marL="228600" lvl="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endParaRPr kumimoji="1" lang="en-US" sz="1600" kern="0" dirty="0">
              <a:latin typeface="Calibri" pitchFamily="34" charset="0"/>
            </a:endParaRPr>
          </a:p>
          <a:p>
            <a:pPr marL="228600" lvl="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kumimoji="1" lang="en-US" sz="1600" kern="0" dirty="0" smtClean="0">
                <a:latin typeface="Calibri" pitchFamily="34" charset="0"/>
              </a:rPr>
              <a:t>The lower natural frequency oscillators take longer to peak </a:t>
            </a:r>
            <a:endParaRPr kumimoji="1" lang="en-US" sz="1600" kern="0" dirty="0">
              <a:latin typeface="Calibri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Clr>
                <a:srgbClr val="006699"/>
              </a:buClr>
              <a:buSzPct val="80000"/>
            </a:pPr>
            <a:endParaRPr lang="en-US" sz="1600" dirty="0" smtClean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640979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VIDEO_FILES_RECORD" val="&lt;Videos&gt;&lt;Video Name=&quot;HS_SRS_421_1_09937.flv&quot; Position=&quot;1&quot; SlideID=&quot;421&quot;/&gt;&lt;/Videos&gt;&#10;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Unit 21 SRS Classical Pulses&quot;/&gt;&lt;property id=&quot;20144&quot; value=&quot;1&quot;/&gt;&lt;property id=&quot;20146&quot; value=&quot;0&quot;/&gt;&lt;property id=&quot;20147&quot; value=&quot;0&quot;/&gt;&lt;property id=&quot;20148&quot; value=&quot;5&quot;/&gt;&lt;property id=&quot;20184&quot; value=&quot;7&quot;/&gt;&lt;property id=&quot;20224&quot; value=&quot;C:\Users\Tom Irvine\Documents\My Adobe Presentations\u3&quot;/&gt;&lt;property id=&quot;20226&quot; value=&quot;C:\unit_21\NA_Unit_21_PP.pptx&quot;/&gt;&lt;property id=&quot;20250&quot; value=&quot;7&quot;/&gt;&lt;property id=&quot;20251&quot; value=&quot;0&quot;/&gt;&lt;property id=&quot;20259&quot; value=&quot;0&quot;/&gt;&lt;property id=&quot;20501&quot; value=&quot;C:\Unit_21\&quot;/&gt;&lt;object type=&quot;8&quot; unique_id=&quot;10122&quot;&gt;&lt;/object&gt;&lt;object type=&quot;2&quot; unique_id=&quot;10123&quot;&gt;&lt;object type=&quot;3&quot; unique_id=&quot;10124&quot;&gt;&lt;property id=&quot;20148&quot; value=&quot;5&quot;/&gt;&lt;property id=&quot;20300&quot; value=&quot;Slide 1&quot;/&gt;&lt;property id=&quot;20301&quot; value=&quot;Title Page&quot;/&gt;&lt;property id=&quot;20303&quot; value=&quot;-1&quot;/&gt;&lt;property id=&quot;20307&quot; value=&quot;256&quot;/&gt;&lt;property id=&quot;20309&quot; value=&quot;-1&quot;/&gt;&lt;/object&gt;&lt;object type=&quot;3&quot; unique_id=&quot;10357&quot;&gt;&lt;property id=&quot;20148&quot; value=&quot;5&quot;/&gt;&lt;property id=&quot;20300&quot; value=&quot;Slide 2 - &amp;quot;This presentation is sponsored by&amp;quot;&quot;/&gt;&lt;property id=&quot;20301&quot; value=&quot;Sponsor&quot;/&gt;&lt;property id=&quot;20303&quot; value=&quot;-1&quot;/&gt;&lt;property id=&quot;20307&quot; value=&quot;275&quot;/&gt;&lt;property id=&quot;20309&quot; value=&quot;-1&quot;/&gt;&lt;/object&gt;&lt;object type=&quot;3&quot; unique_id=&quot;10358&quot;&gt;&lt;property id=&quot;20148&quot; value=&quot;5&quot;/&gt;&lt;property id=&quot;20300&quot; value=&quot;Slide 3 - &amp;quot;      Contact Information&amp;quot;&quot;/&gt;&lt;property id=&quot;20301&quot; value=&quot;Contact&quot;/&gt;&lt;property id=&quot;20303&quot; value=&quot;-1&quot;/&gt;&lt;property id=&quot;20307&quot; value=&quot;276&quot;/&gt;&lt;property id=&quot;20309&quot; value=&quot;-1&quot;/&gt;&lt;/object&gt;&lt;object type=&quot;3&quot; unique_id=&quot;41685&quot;&gt;&lt;property id=&quot;20148&quot; value=&quot;5&quot;/&gt;&lt;property id=&quot;20300&quot; value=&quot;Slide 4&quot;/&gt;&lt;property id=&quot;20301&quot; value=&quot;Classical Pulse Introduction &quot;/&gt;&lt;property id=&quot;20303&quot; value=&quot;-1&quot;/&gt;&lt;property id=&quot;20307&quot; value=&quot;405&quot;/&gt;&lt;property id=&quot;20309&quot; value=&quot;-1&quot;/&gt;&lt;/object&gt;&lt;object type=&quot;3&quot; unique_id=&quot;47517&quot;&gt;&lt;property id=&quot;20148&quot; value=&quot;5&quot;/&gt;&lt;property id=&quot;20300&quot; value=&quot;Slide 15&quot;/&gt;&lt;property id=&quot;20301&quot; value=&quot;SDOF System &quot;/&gt;&lt;property id=&quot;20303&quot; value=&quot;-1&quot;/&gt;&lt;property id=&quot;20307&quot; value=&quot;407&quot;/&gt;&lt;property id=&quot;20309&quot; value=&quot;-1&quot;/&gt;&lt;/object&gt;&lt;object type=&quot;3&quot; unique_id=&quot;47683&quot;&gt;&lt;property id=&quot;20148&quot; value=&quot;5&quot;/&gt;&lt;property id=&quot;20300&quot; value=&quot;Slide 16&quot;/&gt;&lt;property id=&quot;20301&quot; value=&quot;Free Body Diagram &quot;/&gt;&lt;property id=&quot;20303&quot; value=&quot;-1&quot;/&gt;&lt;property id=&quot;20307&quot; value=&quot;410&quot;/&gt;&lt;property id=&quot;20309&quot; value=&quot;-1&quot;/&gt;&lt;/object&gt;&lt;object type=&quot;3&quot; unique_id=&quot;47684&quot;&gt;&lt;property id=&quot;20148&quot; value=&quot;5&quot;/&gt;&lt;property id=&quot;20300&quot; value=&quot;Slide 17&quot;/&gt;&lt;property id=&quot;20301&quot; value=&quot;Derivation&quot;/&gt;&lt;property id=&quot;20303&quot; value=&quot;-1&quot;/&gt;&lt;property id=&quot;20307&quot; value=&quot;412&quot;/&gt;&lt;property id=&quot;20309&quot; value=&quot;-1&quot;/&gt;&lt;/object&gt;&lt;object type=&quot;3&quot; unique_id=&quot;47685&quot;&gt;&lt;property id=&quot;20148&quot; value=&quot;5&quot;/&gt;&lt;property id=&quot;20300&quot; value=&quot;Slide 19&quot;/&gt;&lt;property id=&quot;20301&quot; value=&quot;Base Excitation &quot;/&gt;&lt;property id=&quot;20303&quot; value=&quot;-1&quot;/&gt;&lt;property id=&quot;20307&quot; value=&quot;413&quot;/&gt;&lt;property id=&quot;20309&quot; value=&quot;-1&quot;/&gt;&lt;/object&gt;&lt;object type=&quot;3&quot; unique_id=&quot;47686&quot;&gt;&lt;property id=&quot;20148&quot; value=&quot;5&quot;/&gt;&lt;property id=&quot;20300&quot; value=&quot;Slide 5&quot;/&gt;&lt;property id=&quot;20301&quot; value=&quot;Shock Test Machine &quot;/&gt;&lt;property id=&quot;20303&quot; value=&quot;-1&quot;/&gt;&lt;property id=&quot;20307&quot; value=&quot;414&quot;/&gt;&lt;property id=&quot;20309&quot; value=&quot;-1&quot;/&gt;&lt;/object&gt;&lt;object type=&quot;3&quot; unique_id=&quot;47687&quot;&gt;&lt;property id=&quot;20148&quot; value=&quot;5&quot;/&gt;&lt;property id=&quot;20300&quot; value=&quot;Slide 28&quot;/&gt;&lt;property id=&quot;20301&quot; value=&quot;Program Summary &quot;/&gt;&lt;property id=&quot;20303&quot; value=&quot;-1&quot;/&gt;&lt;property id=&quot;20307&quot; value=&quot;411&quot;/&gt;&lt;property id=&quot;20309&quot; value=&quot;-1&quot;/&gt;&lt;/object&gt;&lt;object type=&quot;3&quot; unique_id=&quot;47824&quot;&gt;&lt;property id=&quot;20148&quot; value=&quot;5&quot;/&gt;&lt;property id=&quot;20300&quot; value=&quot;Slide 22&quot;/&gt;&lt;property id=&quot;20301&quot; value=&quot;SDOF Response 10 Hz&quot;/&gt;&lt;property id=&quot;20303&quot; value=&quot;-1&quot;/&gt;&lt;property id=&quot;20307&quot; value=&quot;415&quot;/&gt;&lt;property id=&quot;20309&quot; value=&quot;-1&quot;/&gt;&lt;/object&gt;&lt;object type=&quot;3&quot; unique_id=&quot;47825&quot;&gt;&lt;property id=&quot;20148&quot; value=&quot;5&quot;/&gt;&lt;property id=&quot;20300&quot; value=&quot;Slide 26&quot;/&gt;&lt;property id=&quot;20301&quot; value=&quot;halfsine.m - SRS&quot;/&gt;&lt;property id=&quot;20303&quot; value=&quot;-1&quot;/&gt;&lt;property id=&quot;20307&quot; value=&quot;416&quot;/&gt;&lt;property id=&quot;20309&quot; value=&quot;-1&quot;/&gt;&lt;/object&gt;&lt;object type=&quot;3&quot; unique_id=&quot;48282&quot;&gt;&lt;property id=&quot;20148&quot; value=&quot;5&quot;/&gt;&lt;property id=&quot;20300&quot; value=&quot;Slide 6&quot;/&gt;&lt;property id=&quot;20301&quot; value=&quot;Half-sine Base Input &quot;/&gt;&lt;property id=&quot;20303&quot; value=&quot;-1&quot;/&gt;&lt;property id=&quot;20307&quot; value=&quot;420&quot;/&gt;&lt;property id=&quot;20309&quot; value=&quot;-1&quot;/&gt;&lt;/object&gt;&lt;object type=&quot;3&quot; unique_id=&quot;48284&quot;&gt;&lt;property id=&quot;20148&quot; value=&quot;5&quot;/&gt;&lt;property id=&quot;20300&quot; value=&quot;Slide 9&quot;/&gt;&lt;property id=&quot;20301&quot; value=&quot;SDOF Systems at Rest&quot;/&gt;&lt;property id=&quot;20303&quot; value=&quot;-1&quot;/&gt;&lt;property id=&quot;20307&quot; value=&quot;422&quot;/&gt;&lt;property id=&quot;20309&quot; value=&quot;-1&quot;/&gt;&lt;/object&gt;&lt;object type=&quot;3&quot; unique_id=&quot;48285&quot;&gt;&lt;property id=&quot;20148&quot; value=&quot;5&quot;/&gt;&lt;property id=&quot;20300&quot; value=&quot;Slide 10&quot;/&gt;&lt;property id=&quot;20301&quot; value=&quot;SDOF Responses at Peak Input&quot;/&gt;&lt;property id=&quot;20303&quot; value=&quot;-1&quot;/&gt;&lt;property id=&quot;20307&quot; value=&quot;423&quot;/&gt;&lt;property id=&quot;20309&quot; value=&quot;-1&quot;/&gt;&lt;/object&gt;&lt;object type=&quot;3&quot; unique_id=&quot;48286&quot;&gt;&lt;property id=&quot;20148&quot; value=&quot;5&quot;/&gt;&lt;property id=&quot;20300&quot; value=&quot;Slide 11&quot;/&gt;&lt;property id=&quot;20301&quot; value=&quot;SDOF Responses Near End&quot;/&gt;&lt;property id=&quot;20303&quot; value=&quot;-1&quot;/&gt;&lt;property id=&quot;20307&quot; value=&quot;424&quot;/&gt;&lt;property id=&quot;20309&quot; value=&quot;-1&quot;/&gt;&lt;/object&gt;&lt;object type=&quot;3&quot; unique_id=&quot;48287&quot;&gt;&lt;property id=&quot;20148&quot; value=&quot;5&quot;/&gt;&lt;property id=&quot;20300&quot; value=&quot;Slide 12&quot;/&gt;&lt;property id=&quot;20301&quot; value=&quot;Soft Mounted Systems &quot;/&gt;&lt;property id=&quot;20303&quot; value=&quot;-1&quot;/&gt;&lt;property id=&quot;20307&quot; value=&quot;425&quot;/&gt;&lt;property id=&quot;20309&quot; value=&quot;-1&quot;/&gt;&lt;/object&gt;&lt;object type=&quot;3&quot; unique_id=&quot;49090&quot;&gt;&lt;property id=&quot;20148&quot; value=&quot;5&quot;/&gt;&lt;property id=&quot;20300&quot; value=&quot;Slide 7&quot;/&gt;&lt;property id=&quot;20301&quot; value=&quot;SDOF Systems at Rest&quot;/&gt;&lt;property id=&quot;20303&quot; value=&quot;-1&quot;/&gt;&lt;property id=&quot;20307&quot; value=&quot;428&quot;/&gt;&lt;property id=&quot;20309&quot; value=&quot;-1&quot;/&gt;&lt;/object&gt;&lt;object type=&quot;3&quot; unique_id=&quot;49533&quot;&gt;&lt;property id=&quot;20148&quot; value=&quot;5&quot;/&gt;&lt;property id=&quot;20300&quot; value=&quot;Slide 13&quot;/&gt;&lt;property id=&quot;20301&quot; value=&quot;Isolated Avionics Box&quot;/&gt;&lt;property id=&quot;20303&quot; value=&quot;-1&quot;/&gt;&lt;property id=&quot;20307&quot; value=&quot;429&quot;/&gt;&lt;property id=&quot;20309&quot; value=&quot;-1&quot;/&gt;&lt;/object&gt;&lt;object type=&quot;3&quot; unique_id=&quot;49534&quot;&gt;&lt;property id=&quot;20148&quot; value=&quot;5&quot;/&gt;&lt;property id=&quot;20300&quot; value=&quot;Slide 14&quot;/&gt;&lt;property id=&quot;20301&quot; value=&quot;Hardmounted Systems&quot;/&gt;&lt;property id=&quot;20303&quot; value=&quot;-1&quot;/&gt;&lt;property id=&quot;20307&quot; value=&quot;430&quot;/&gt;&lt;property id=&quot;20309&quot; value=&quot;-1&quot;/&gt;&lt;/object&gt;&lt;object type=&quot;3&quot; unique_id=&quot;49685&quot;&gt;&lt;property id=&quot;20148&quot; value=&quot;5&quot;/&gt;&lt;property id=&quot;20300&quot; value=&quot;Slide 18&quot;/&gt;&lt;property id=&quot;20301&quot; value=&quot;Derivation (cont.) &quot;/&gt;&lt;property id=&quot;20303&quot; value=&quot;-1&quot;/&gt;&lt;property id=&quot;20307&quot; value=&quot;431&quot;/&gt;&lt;property id=&quot;20309&quot; value=&quot;-1&quot;/&gt;&lt;/object&gt;&lt;object type=&quot;3&quot; unique_id=&quot;50609&quot;&gt;&lt;property id=&quot;20148&quot; value=&quot;5&quot;/&gt;&lt;property id=&quot;20300&quot; value=&quot;Slide 20&quot;/&gt;&lt;property id=&quot;20301&quot; value=&quot;SDOF Example &quot;/&gt;&lt;property id=&quot;20303&quot; value=&quot;-1&quot;/&gt;&lt;property id=&quot;20307&quot; value=&quot;432&quot;/&gt;&lt;property id=&quot;20309&quot; value=&quot;-1&quot;/&gt;&lt;/object&gt;&lt;object type=&quot;3&quot; unique_id=&quot;50611&quot;&gt;&lt;property id=&quot;20148&quot; value=&quot;5&quot;/&gt;&lt;property id=&quot;20300&quot; value=&quot;Slide 25&quot;/&gt;&lt;property id=&quot;20301&quot; value=&quot;Summary of Three Cases&quot;/&gt;&lt;property id=&quot;20303&quot; value=&quot;-1&quot;/&gt;&lt;property id=&quot;20307&quot; value=&quot;434&quot;/&gt;&lt;property id=&quot;20309&quot; value=&quot;-1&quot;/&gt;&lt;/object&gt;&lt;object type=&quot;3&quot; unique_id=&quot;50612&quot;&gt;&lt;property id=&quot;20148&quot; value=&quot;5&quot;/&gt;&lt;property id=&quot;20300&quot; value=&quot;Slide 27&quot;/&gt;&lt;property id=&quot;20301&quot; value=&quot;SRS Plot&quot;/&gt;&lt;property id=&quot;20303&quot; value=&quot;-1&quot;/&gt;&lt;property id=&quot;20307&quot; value=&quot;435&quot;/&gt;&lt;property id=&quot;20309&quot; value=&quot;-1&quot;/&gt;&lt;/object&gt;&lt;object type=&quot;3&quot; unique_id=&quot;50684&quot;&gt;&lt;property id=&quot;20148&quot; value=&quot;5&quot;/&gt;&lt;property id=&quot;20300&quot; value=&quot;Slide 23&quot;/&gt;&lt;property id=&quot;20301&quot; value=&quot;SDOF Response 80 Hz&quot;/&gt;&lt;property id=&quot;20303&quot; value=&quot;-1&quot;/&gt;&lt;property id=&quot;20307&quot; value=&quot;436&quot;/&gt;&lt;property id=&quot;20309&quot; value=&quot;-1&quot;/&gt;&lt;/object&gt;&lt;object type=&quot;3&quot; unique_id=&quot;50685&quot;&gt;&lt;property id=&quot;20148&quot; value=&quot;5&quot;/&gt;&lt;property id=&quot;20300&quot; value=&quot;Slide 24&quot;/&gt;&lt;property id=&quot;20301&quot; value=&quot;SDOF Response 500 Hz&quot;/&gt;&lt;property id=&quot;20303&quot; value=&quot;-1&quot;/&gt;&lt;property id=&quot;20307&quot; value=&quot;437&quot;/&gt;&lt;property id=&quot;20309&quot; value=&quot;-1&quot;/&gt;&lt;/object&gt;&lt;object type=&quot;3&quot; unique_id=&quot;51212&quot;&gt;&lt;property id=&quot;20148&quot; value=&quot;5&quot;/&gt;&lt;property id=&quot;20300&quot; value=&quot;Slide 21&quot;/&gt;&lt;property id=&quot;20301&quot; value=&quot;halfsine.m - time history&quot;/&gt;&lt;property id=&quot;20303&quot; value=&quot;-1&quot;/&gt;&lt;property id=&quot;20307&quot; value=&quot;439&quot;/&gt;&lt;property id=&quot;20309&quot; value=&quot;-1&quot;/&gt;&lt;/object&gt;&lt;object type=&quot;3&quot; unique_id=&quot;51463&quot;&gt;&lt;property id=&quot;20148&quot; value=&quot;5&quot;/&gt;&lt;property id=&quot;20300&quot; value=&quot;Slide 8&quot;/&gt;&lt;property id=&quot;20301&quot; value=&quot;SDOF Response Video&quot;/&gt;&lt;property id=&quot;20303&quot; value=&quot;-1&quot;/&gt;&lt;property id=&quot;20307&quot; value=&quot;440&quot;/&gt;&lt;property id=&quot;20309&quot; value=&quot;-1&quot;/&gt;&lt;/object&gt;&lt;/object&gt;&lt;object type=&quot;10&quot; unique_id=&quot;10469&quot;&gt;&lt;object type=&quot;11&quot; unique_id=&quot;10470&quot;&gt;&lt;property id=&quot;20180&quot; value=&quot;0&quot;/&gt;&lt;property id=&quot;20181&quot; value=&quot;1浥䘌಍⻀శ⌐&quot;/&gt;&lt;property id=&quot;20182&quot; value=&quot;0&quot;/&gt;&lt;property id=&quot;20183&quot; value=&quot;1&quot;/&gt;&lt;/object&gt;&lt;object type=&quot;13&quot; unique_id=&quot;10840&quot;&gt;&lt;/object&gt;&lt;object type=&quot;12&quot; unique_id=&quot;15016&quot;&gt;&lt;/object&gt;&lt;/object&gt;&lt;object type=&quot;4&quot; unique_id=&quot;10471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3C43E05-7142-4312-AC50-E27107F3EF30}&quot;/&gt;&lt;filename val=&quot;C:\Users\TOMIRV~1\AppData\Local\Temp\PR\data\asimages\{C3C43E05-7142-4312-AC50-E27107F3EF30}.png&quot;/&gt;&lt;hasEffects val=&quot;1&quot;/&gt;&lt;left val=&quot;89.28&quot;/&gt;&lt;top val=&quot;171.72&quot;/&gt;&lt;width val=&quot;502.8&quot;/&gt;&lt;height val=&quot;222.36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3C43E05-7142-4312-AC50-E27107F3EF30}&quot;/&gt;&lt;filename val=&quot;C:\Users\TOMIRV~1\AppData\Local\Temp\PR\data\asimages\{C3C43E05-7142-4312-AC50-E27107F3EF30}.png&quot;/&gt;&lt;hasEffects val=&quot;1&quot;/&gt;&lt;left val=&quot;89.28&quot;/&gt;&lt;top val=&quot;171.72&quot;/&gt;&lt;width val=&quot;502.8&quot;/&gt;&lt;height val=&quot;222.36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1d\u1d_s4.mp3"/>
  <p:tag name="PPSNARRATION" val="85,1678382384,C:\unit_22b\NA_Unit_22b_pptx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1d\u1d_s4.mp3"/>
  <p:tag name="PPSNARRATION" val="85,1678382384,C:\unit_22b\NA_Unit_22b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41556</TotalTime>
  <Words>2017</Words>
  <Application>Microsoft Office PowerPoint</Application>
  <PresentationFormat>On-screen Show (4:3)</PresentationFormat>
  <Paragraphs>490</Paragraphs>
  <Slides>59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Calibri</vt:lpstr>
      <vt:lpstr>Courier New</vt:lpstr>
      <vt:lpstr>Helvetica</vt:lpstr>
      <vt:lpstr>Monotype Sorts</vt:lpstr>
      <vt:lpstr>Times New Roman</vt:lpstr>
      <vt:lpstr>Office Theme</vt:lpstr>
      <vt:lpstr>Equation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Irvine</dc:creator>
  <cp:lastModifiedBy>tirvine</cp:lastModifiedBy>
  <cp:revision>1357</cp:revision>
  <dcterms:created xsi:type="dcterms:W3CDTF">2010-11-01T13:18:21Z</dcterms:created>
  <dcterms:modified xsi:type="dcterms:W3CDTF">2018-01-31T19:54:32Z</dcterms:modified>
</cp:coreProperties>
</file>