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  <p:sldMasterId id="2147483670" r:id="rId4"/>
  </p:sldMasterIdLst>
  <p:notesMasterIdLst>
    <p:notesMasterId r:id="rId108"/>
  </p:notesMasterIdLst>
  <p:sldIdLst>
    <p:sldId id="267" r:id="rId5"/>
    <p:sldId id="371" r:id="rId6"/>
    <p:sldId id="306" r:id="rId7"/>
    <p:sldId id="274" r:id="rId8"/>
    <p:sldId id="312" r:id="rId9"/>
    <p:sldId id="273" r:id="rId10"/>
    <p:sldId id="275" r:id="rId11"/>
    <p:sldId id="276" r:id="rId12"/>
    <p:sldId id="300" r:id="rId13"/>
    <p:sldId id="301" r:id="rId14"/>
    <p:sldId id="314" r:id="rId15"/>
    <p:sldId id="294" r:id="rId16"/>
    <p:sldId id="302" r:id="rId17"/>
    <p:sldId id="303" r:id="rId18"/>
    <p:sldId id="304" r:id="rId19"/>
    <p:sldId id="295" r:id="rId20"/>
    <p:sldId id="296" r:id="rId21"/>
    <p:sldId id="298" r:id="rId22"/>
    <p:sldId id="297" r:id="rId23"/>
    <p:sldId id="283" r:id="rId24"/>
    <p:sldId id="279" r:id="rId25"/>
    <p:sldId id="305" r:id="rId26"/>
    <p:sldId id="260" r:id="rId27"/>
    <p:sldId id="317" r:id="rId28"/>
    <p:sldId id="318" r:id="rId29"/>
    <p:sldId id="257" r:id="rId30"/>
    <p:sldId id="259" r:id="rId31"/>
    <p:sldId id="258" r:id="rId32"/>
    <p:sldId id="320" r:id="rId33"/>
    <p:sldId id="329" r:id="rId34"/>
    <p:sldId id="330" r:id="rId35"/>
    <p:sldId id="315" r:id="rId36"/>
    <p:sldId id="334" r:id="rId37"/>
    <p:sldId id="432" r:id="rId38"/>
    <p:sldId id="433" r:id="rId39"/>
    <p:sldId id="321" r:id="rId40"/>
    <p:sldId id="332" r:id="rId41"/>
    <p:sldId id="331" r:id="rId42"/>
    <p:sldId id="333" r:id="rId43"/>
    <p:sldId id="336" r:id="rId44"/>
    <p:sldId id="337" r:id="rId45"/>
    <p:sldId id="338" r:id="rId46"/>
    <p:sldId id="339" r:id="rId47"/>
    <p:sldId id="340" r:id="rId48"/>
    <p:sldId id="341" r:id="rId49"/>
    <p:sldId id="368" r:id="rId50"/>
    <p:sldId id="431" r:id="rId51"/>
    <p:sldId id="343" r:id="rId52"/>
    <p:sldId id="344" r:id="rId53"/>
    <p:sldId id="345" r:id="rId54"/>
    <p:sldId id="346" r:id="rId55"/>
    <p:sldId id="369" r:id="rId56"/>
    <p:sldId id="350" r:id="rId57"/>
    <p:sldId id="352" r:id="rId58"/>
    <p:sldId id="354" r:id="rId59"/>
    <p:sldId id="355" r:id="rId60"/>
    <p:sldId id="356" r:id="rId61"/>
    <p:sldId id="357" r:id="rId62"/>
    <p:sldId id="358" r:id="rId63"/>
    <p:sldId id="359" r:id="rId64"/>
    <p:sldId id="362" r:id="rId65"/>
    <p:sldId id="363" r:id="rId66"/>
    <p:sldId id="364" r:id="rId67"/>
    <p:sldId id="365" r:id="rId68"/>
    <p:sldId id="366" r:id="rId69"/>
    <p:sldId id="367" r:id="rId70"/>
    <p:sldId id="372" r:id="rId71"/>
    <p:sldId id="373" r:id="rId72"/>
    <p:sldId id="390" r:id="rId73"/>
    <p:sldId id="391" r:id="rId74"/>
    <p:sldId id="392" r:id="rId75"/>
    <p:sldId id="394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  <p:sldId id="409" r:id="rId87"/>
    <p:sldId id="410" r:id="rId88"/>
    <p:sldId id="411" r:id="rId89"/>
    <p:sldId id="412" r:id="rId90"/>
    <p:sldId id="413" r:id="rId91"/>
    <p:sldId id="414" r:id="rId92"/>
    <p:sldId id="415" r:id="rId93"/>
    <p:sldId id="416" r:id="rId94"/>
    <p:sldId id="417" r:id="rId95"/>
    <p:sldId id="418" r:id="rId96"/>
    <p:sldId id="419" r:id="rId97"/>
    <p:sldId id="420" r:id="rId98"/>
    <p:sldId id="421" r:id="rId99"/>
    <p:sldId id="422" r:id="rId100"/>
    <p:sldId id="423" r:id="rId101"/>
    <p:sldId id="424" r:id="rId102"/>
    <p:sldId id="425" r:id="rId103"/>
    <p:sldId id="426" r:id="rId104"/>
    <p:sldId id="427" r:id="rId105"/>
    <p:sldId id="428" r:id="rId106"/>
    <p:sldId id="429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72" autoAdjust="0"/>
  </p:normalViewPr>
  <p:slideViewPr>
    <p:cSldViewPr snapToGrid="0">
      <p:cViewPr varScale="1">
        <p:scale>
          <a:sx n="61" d="100"/>
          <a:sy n="61" d="100"/>
        </p:scale>
        <p:origin x="9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762E-0453-45A1-920A-10C153E9DF33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C3CF-350C-406C-9DF1-A1513D81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424F8C1-5833-4D15-88B5-25C71FD3374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701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ECF54C8-7BAE-4977-A473-67DF7964DA7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713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1F2E085-8015-43DC-954F-974556A3104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F34D0D8-84F9-4D7A-8E86-283A42BA569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15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60C6-2A61-4562-BD48-2D6AD5E3D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6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60C6-2A61-4562-BD48-2D6AD5E3D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60C6-2A61-4562-BD48-2D6AD5E3D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0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9BB1DB-BFE6-417A-9527-F12AB64AEF19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5/17/2018</a:t>
            </a:fld>
            <a:endParaRPr kumimoji="1"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84842E-5D5F-47DB-8A50-E3874C6A648E}" type="slidenum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331200" y="618310"/>
            <a:ext cx="2859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Vibrationdata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143000"/>
            <a:ext cx="1087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7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F7AC-F0D7-4E73-A543-9D8132617E2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4"/>
            <a:ext cx="12192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573184" y="6459538"/>
            <a:ext cx="1016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6384" y="6361113"/>
            <a:ext cx="2123016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464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4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8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8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46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921" y="1115299"/>
            <a:ext cx="60885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99"/>
                </a:solidFill>
              </a:rPr>
              <a:t>Avionics </a:t>
            </a:r>
            <a:r>
              <a:rPr lang="en-US" sz="2400" b="1" dirty="0" smtClean="0">
                <a:solidFill>
                  <a:srgbClr val="006699"/>
                </a:solidFill>
              </a:rPr>
              <a:t>Component Shock Sensitivity </a:t>
            </a:r>
          </a:p>
          <a:p>
            <a:pPr algn="ctr"/>
            <a:endParaRPr lang="en-US" sz="800" b="1" dirty="0">
              <a:solidFill>
                <a:srgbClr val="00669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 &amp; FEA </a:t>
            </a:r>
            <a:r>
              <a:rPr lang="en-US" sz="2400" b="1" dirty="0">
                <a:solidFill>
                  <a:srgbClr val="006699"/>
                </a:solidFill>
              </a:rPr>
              <a:t>Shock </a:t>
            </a:r>
            <a:r>
              <a:rPr lang="en-US" sz="2400" b="1" dirty="0" smtClean="0">
                <a:solidFill>
                  <a:srgbClr val="006699"/>
                </a:solidFill>
              </a:rPr>
              <a:t>Analysis</a:t>
            </a:r>
          </a:p>
          <a:p>
            <a:pPr algn="ctr"/>
            <a:endParaRPr lang="en-US" sz="2400" b="1" dirty="0" smtClean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endParaRPr lang="en-US" sz="2400" b="1" dirty="0" smtClean="0">
              <a:solidFill>
                <a:srgbClr val="006699"/>
              </a:solidFill>
            </a:endParaRPr>
          </a:p>
          <a:p>
            <a:pPr algn="ctr"/>
            <a:endParaRPr lang="en-US" sz="2400" b="1" dirty="0" smtClean="0">
              <a:solidFill>
                <a:srgbClr val="006699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6699"/>
                </a:solidFill>
              </a:rPr>
              <a:t>Tutorial &amp; Training Oriented Materials</a:t>
            </a:r>
            <a:endParaRPr lang="en-US" sz="2000" i="1" dirty="0">
              <a:solidFill>
                <a:srgbClr val="006699"/>
              </a:solidFill>
            </a:endParaRPr>
          </a:p>
        </p:txBody>
      </p:sp>
      <p:pic>
        <p:nvPicPr>
          <p:cNvPr id="3" name="Picture 9" descr="http://www.dynamic-concepts.com/images/logo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3" y="2765713"/>
            <a:ext cx="162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418579main_nesc_2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3" y="1115299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653" y="468867"/>
            <a:ext cx="4788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rgbClr val="006699"/>
                </a:solidFill>
                <a:cs typeface="Arial" pitchFamily="34" charset="0"/>
              </a:rPr>
              <a:t>Solder Joint &amp; Lead Wire Failures (cont)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760" y="554736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Sheared lead between solder joint and winding of coil 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53" y="1057656"/>
            <a:ext cx="4981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95872" y="1905000"/>
            <a:ext cx="361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i="1" dirty="0">
                <a:latin typeface="Calibri" pitchFamily="34" charset="0"/>
              </a:rPr>
              <a:t>Lacing cords alone are insufficient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i="1" dirty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i="1" dirty="0">
                <a:latin typeface="Calibri" pitchFamily="34" charset="0"/>
              </a:rPr>
              <a:t>Need lacing plus staking</a:t>
            </a:r>
          </a:p>
        </p:txBody>
      </p:sp>
    </p:spTree>
    <p:extLst>
      <p:ext uri="{BB962C8B-B14F-4D97-AF65-F5344CB8AC3E}">
        <p14:creationId xmlns:p14="http://schemas.microsoft.com/office/powerpoint/2010/main" val="2449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524001"/>
            <a:ext cx="7161905" cy="42571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84125" y="2819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Vibrationdata Shock Toolbox</a:t>
            </a:r>
          </a:p>
        </p:txBody>
      </p:sp>
    </p:spTree>
    <p:extLst>
      <p:ext uri="{BB962C8B-B14F-4D97-AF65-F5344CB8AC3E}">
        <p14:creationId xmlns:p14="http://schemas.microsoft.com/office/powerpoint/2010/main" val="737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01539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MDOF SRS Stress Analysis for Node 1201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623951"/>
            <a:ext cx="9123809" cy="523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2988" y="585502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peak velocity response occurs at center Node 1201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peak stress occurs near each of the four corners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stress-velocity calculation accounts for this difference</a:t>
            </a:r>
          </a:p>
        </p:txBody>
      </p:sp>
    </p:spTree>
    <p:extLst>
      <p:ext uri="{BB962C8B-B14F-4D97-AF65-F5344CB8AC3E}">
        <p14:creationId xmlns:p14="http://schemas.microsoft.com/office/powerpoint/2010/main" val="8713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92404"/>
              </p:ext>
            </p:extLst>
          </p:nvPr>
        </p:nvGraphicFramePr>
        <p:xfrm>
          <a:off x="2667000" y="3031202"/>
          <a:ext cx="3725839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45">
                  <a:extLst>
                    <a:ext uri="{9D8B030D-6E8A-4147-A177-3AD203B41FA5}">
                      <a16:colId xmlns:a16="http://schemas.microsoft.com/office/drawing/2014/main" val="3987744968"/>
                    </a:ext>
                  </a:extLst>
                </a:gridCol>
                <a:gridCol w="2853494">
                  <a:extLst>
                    <a:ext uri="{9D8B030D-6E8A-4147-A177-3AD203B41FA5}">
                      <a16:colId xmlns:a16="http://schemas.microsoft.com/office/drawing/2014/main" val="256391824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Elastic modulus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1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Mass per volume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269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0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Modal velocity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54433"/>
                  </a:ext>
                </a:extLst>
              </a:tr>
            </a:tbl>
          </a:graphicData>
        </a:graphic>
      </p:graphicFrame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0" y="1219200"/>
            <a:ext cx="40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The stress 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]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for mode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is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05000" y="3237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Stress-Velocity Equation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12550"/>
              </p:ext>
            </p:extLst>
          </p:nvPr>
        </p:nvGraphicFramePr>
        <p:xfrm>
          <a:off x="2743200" y="2083832"/>
          <a:ext cx="2908760" cy="41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r:id="rId3" imgW="1726451" imgH="266584" progId="Equation.3">
                  <p:embed/>
                </p:oleObj>
              </mc:Choice>
              <mc:Fallback>
                <p:oleObj r:id="rId3" imgW="1726451" imgH="266584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83832"/>
                        <a:ext cx="2908760" cy="413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71700" y="4670490"/>
            <a:ext cx="765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Ĉ is a constant of proportionality dependent upon the geometry of the structure, often assumed for complex equipment to be   4 &lt;  Ĉ  &lt; 8</a:t>
            </a: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Ĉ  ≈  2   for all normal modes of homogeneous plates and beams</a:t>
            </a:r>
          </a:p>
        </p:txBody>
      </p:sp>
    </p:spTree>
    <p:extLst>
      <p:ext uri="{BB962C8B-B14F-4D97-AF65-F5344CB8AC3E}">
        <p14:creationId xmlns:p14="http://schemas.microsoft.com/office/powerpoint/2010/main" val="10727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143000"/>
            <a:ext cx="7848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Peak MDOF SRS Stress from Node 1201 velocity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765999"/>
            <a:ext cx="83058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SRS Q=10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(Hz)   Accel(G)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Q=10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  SRS(G)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117.6 	    117.6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723.6 	    723.6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1502 	     1502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2266 	     2000</a:t>
            </a: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Q    Part     Eigen     Accel    PV SRS   Modal Response 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      Factor   vector    SRS(G)  (in/sec)  stress(psi)      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117.6	     10	 0.0923	  13.98	  117.6	  61.43	   8070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723.6	     10	 0.0182	 -22.28	  723.6	  61.43	   2536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1502	     10	 0.0123	  2.499	   1502	  61.43	  192.2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2266	     10	 0.0053	   32.2	   2000	  54.22	    942</a:t>
            </a: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ABSSUM=    11740 psi  SRSS=   8513.1 psi </a:t>
            </a: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The peak FEA response spectrum stress for the whole plate was 8401 psi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FEA stress passes sanity check, but a lower  Ĉ  value may be justified so that the SRSS agrees more closely with the FEA results</a:t>
            </a: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Shock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Failure Modes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742" y="5150547"/>
            <a:ext cx="79050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Crystal oscillators can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shatter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Large components such as DC-DC converters can detached from circuit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boards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8722" name="Picture 2" descr="https://www.egr.msu.edu/eceshop/Parts_Inventory/images/20m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5740"/>
            <a:ext cx="914400" cy="914400"/>
          </a:xfrm>
          <a:prstGeom prst="rect">
            <a:avLst/>
          </a:prstGeom>
          <a:noFill/>
        </p:spPr>
      </p:pic>
      <p:pic>
        <p:nvPicPr>
          <p:cNvPr id="158724" name="Picture 4" descr="http://media.digikey.com/photos/CTS%20Photos/MXO45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123541"/>
            <a:ext cx="1219200" cy="1219201"/>
          </a:xfrm>
          <a:prstGeom prst="rect">
            <a:avLst/>
          </a:prstGeom>
          <a:noFill/>
        </p:spPr>
      </p:pic>
      <p:pic>
        <p:nvPicPr>
          <p:cNvPr id="158728" name="Picture 8" descr="http://www.embeddedstar.com/postimages/2010/Microchip-Quarter-Bri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3340"/>
            <a:ext cx="3333750" cy="2667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2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520" y="551994"/>
            <a:ext cx="44846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 smtClean="0">
                <a:solidFill>
                  <a:srgbClr val="006699"/>
                </a:solidFill>
                <a:cs typeface="Arial" pitchFamily="34" charset="0"/>
              </a:rPr>
              <a:t>Shock Failure Theories &amp; Proponents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520" y="1455612"/>
            <a:ext cx="4495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Acceleration   –  European Space Agency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Pseudo Velocity / Stress     –  Gaberson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Relative Displacement    -  Steinberg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434" name="Picture 2" descr="Image result for 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5" y="3805780"/>
            <a:ext cx="2612935" cy="15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aberson_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694" y="1141832"/>
            <a:ext cx="1639077" cy="1987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96326" y="2394331"/>
            <a:ext cx="1933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Howard A. Gaberson (1931-2013)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11" y="3563242"/>
            <a:ext cx="1929245" cy="2021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96326" y="4898414"/>
            <a:ext cx="1933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Dave S. Steinberg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30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438" y="225034"/>
            <a:ext cx="36036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100" b="1" dirty="0" smtClean="0">
                <a:solidFill>
                  <a:srgbClr val="006699"/>
                </a:solidFill>
                <a:cs typeface="Arial" pitchFamily="34" charset="0"/>
              </a:rPr>
              <a:t>Acceleration:  Relay </a:t>
            </a:r>
            <a:r>
              <a:rPr lang="en-US" sz="2100" b="1" dirty="0">
                <a:solidFill>
                  <a:srgbClr val="006699"/>
                </a:solidFill>
                <a:cs typeface="Arial" pitchFamily="34" charset="0"/>
              </a:rPr>
              <a:t>Shock Test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086594"/>
            <a:ext cx="3886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550" dirty="0">
                <a:latin typeface="Calibri" pitchFamily="34" charset="0"/>
              </a:rPr>
              <a:t>Pendulum hammer impact excitation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550" dirty="0">
                <a:latin typeface="Calibri" pitchFamily="34" charset="0"/>
              </a:rPr>
              <a:t>Relays were powered and monitored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1"/>
            <a:ext cx="3810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3962400" y="3810000"/>
            <a:ext cx="2057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3657601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Relay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00401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Accelerometer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57600" y="3352800"/>
            <a:ext cx="2133600" cy="1143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91000" y="4267200"/>
            <a:ext cx="18288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114801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Fixture</a:t>
            </a:r>
          </a:p>
        </p:txBody>
      </p:sp>
    </p:spTree>
    <p:extLst>
      <p:ext uri="{BB962C8B-B14F-4D97-AF65-F5344CB8AC3E}">
        <p14:creationId xmlns:p14="http://schemas.microsoft.com/office/powerpoint/2010/main" val="26153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264" y="205861"/>
            <a:ext cx="5495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Acceleration:  Relay </a:t>
            </a: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Sensitivity from Shock Testing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0530" y="4652158"/>
            <a:ext cx="5410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550" dirty="0">
                <a:latin typeface="Calibri" pitchFamily="34" charset="0"/>
              </a:rPr>
              <a:t>Note that the levels in the table are maximum values of the time history of the acceleration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550" dirty="0">
                <a:latin typeface="Calibri" pitchFamily="34" charset="0"/>
                <a:cs typeface="Arial" pitchFamily="34" charset="0"/>
              </a:rPr>
              <a:t>The SRS converges to the peak time history acceleration as the natural frequency increases to some high value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130" y="3585358"/>
            <a:ext cx="2273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031" y="1459954"/>
            <a:ext cx="2616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25930" y="3051959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</a:pPr>
            <a:r>
              <a:rPr lang="en-US" sz="1500" dirty="0">
                <a:solidFill>
                  <a:prstClr val="black"/>
                </a:solidFill>
                <a:latin typeface="Calibri"/>
                <a:cs typeface="Arial" pitchFamily="34" charset="0"/>
              </a:rPr>
              <a:t>EL Series Relay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330" y="5566559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</a:pPr>
            <a:r>
              <a:rPr lang="en-US" sz="1500" dirty="0">
                <a:solidFill>
                  <a:prstClr val="black"/>
                </a:solidFill>
                <a:latin typeface="Calibri"/>
                <a:cs typeface="Arial" pitchFamily="34" charset="0"/>
              </a:rPr>
              <a:t>GP250 Relay </a:t>
            </a: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931" y="1070759"/>
            <a:ext cx="58578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6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012" y="197822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Acceleration:  Part </a:t>
            </a: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Sensitivity Summary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2192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70641"/>
              </p:ext>
            </p:extLst>
          </p:nvPr>
        </p:nvGraphicFramePr>
        <p:xfrm>
          <a:off x="475012" y="782598"/>
          <a:ext cx="11305311" cy="5694067"/>
        </p:xfrm>
        <a:graphic>
          <a:graphicData uri="http://schemas.openxmlformats.org/drawingml/2006/table">
            <a:tbl>
              <a:tblPr/>
              <a:tblGrid>
                <a:gridCol w="2260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+mn-lt"/>
                          <a:ea typeface="Calibri"/>
                          <a:cs typeface="Times New Roman" pitchFamily="18" charset="0"/>
                        </a:rPr>
                        <a:t>Electronic Part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Mode 1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Mode 2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Mode 3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Remark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Relays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Bouncing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G=200g SRS in all directions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Transfer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G=600g SRS in all directions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Mechanical damage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G=1200g SRS in all directions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Quartz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Relief residual stress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G=600 g SRS in all directions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Solder overstress / adhesive crack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G=600 g SRS in all directions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Broken crystal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2000 g SRS at quartz resonances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Criteria to be verified with representative Q factors (&gt;100).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These values are typical for quartz with frequencies between 50 and 100MHz.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RM, Transformer and Self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2000 g SRS (above 3000 Hz)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Lead-wire failure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Apply stress relief and staking solutions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Hybrid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Adhesive rupture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Design and size dependent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Crack glass feed-thru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Design and size dependent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Structural failure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Design and size dependent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Tantalum capacitor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Local destruction dielectric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Capacitor size and PCB deflection dependent – ensure acceptable deflection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Short circuit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Capacitor size and PCB deflection dependent – ensure acceptable deflection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Lead-wire failure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Apply stress relief and staking solutions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Heavy or large component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Heavy component / Lead-wire failure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Apply stress relief and staking solutions – ensure acceptable deflection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Large component / Lead-wire failure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Design and size dependent – ensure acceptable deflection – apply staking solution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Optical components (optical </a:t>
                      </a:r>
                      <a:r>
                        <a:rPr lang="en-US" sz="115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fibre</a:t>
                      </a: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connector…)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Fibre</a:t>
                      </a: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pigtail cleavage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2000g SRS (above 2000 Hz)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Damaged </a:t>
                      </a:r>
                      <a:r>
                        <a:rPr lang="en-US" sz="1150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fibre</a:t>
                      </a: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2000 g SRS (above 2000 Hz)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Low insertion force DIP socket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Disjunction of the component </a:t>
                      </a:r>
                      <a:endParaRPr lang="en-US" sz="115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latin typeface="+mn-lt"/>
                          <a:ea typeface="Calibri"/>
                          <a:cs typeface="Times New Roman" pitchFamily="18" charset="0"/>
                        </a:rPr>
                        <a:t>SRS of 1000 to 1300g in OOP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15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Semiconductors (IC) components, Hybrid components, relays, capacitors with cavities </a:t>
                      </a:r>
                    </a:p>
                  </a:txBody>
                  <a:tcPr marL="41696" marR="41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Dislodging of mobile particle </a:t>
                      </a:r>
                      <a:endParaRPr lang="en-US" sz="115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+mn-lt"/>
                          <a:ea typeface="Calibri"/>
                          <a:cs typeface="Times New Roman" pitchFamily="18" charset="0"/>
                        </a:rPr>
                        <a:t>Compare expected levels to the PIND TEST levels if applied, and validate the not covered range of frequencies by the PIND test </a:t>
                      </a: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1696" marR="41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64457"/>
            <a:ext cx="100759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solidFill>
                <a:prstClr val="black"/>
              </a:solidFill>
            </a:endParaRP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An empirical rule-of-thumb in MIL-STD-810E states that a shock response spectrum is considered severe only if one of its components exceeds the level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Threshold = [ 0.8 (G/Hz) * Natural Frequency (Hz) ] 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For example, the severity threshold at 100 Hz would be 80 G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This rule is effectively a velocity criterion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MIL-STD-810E states that it is based on unpublished observations that military-quality equipment does not tend to exhibit shock failures below a shock response spectrum velocity of 100 inches/sec (254 cm/sec)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Equation actually corresponds to 50 inches/sec.  It thus has a built-in 6 dB margin of conservatism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 Note that this rule was not included in MIL-STD-810F or G, however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84982"/>
            <a:ext cx="79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Pseudo Velocity:  MIL-STD-810E, Shock Velocity Criterion</a:t>
            </a:r>
            <a:endParaRPr lang="en-US" sz="2000" b="1" dirty="0" smtClean="0">
              <a:solidFill>
                <a:srgbClr val="006699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81" y="1328212"/>
            <a:ext cx="6137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100 ips limit appears to have been derived from two sources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first was Gaberson’s shock test of six squirrel cage fans or blowers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second was a analytical calculation based on the yield stress limit of mild steel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67408" y="451632"/>
            <a:ext cx="566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Pseudo Velocity:  Historical Notes</a:t>
            </a:r>
            <a:endParaRPr lang="en-US" sz="2000" b="1" dirty="0" smtClean="0">
              <a:solidFill>
                <a:srgbClr val="006699"/>
              </a:solidFill>
              <a:cs typeface="Calibri" pitchFamily="34" charset="0"/>
            </a:endParaRPr>
          </a:p>
        </p:txBody>
      </p:sp>
      <p:pic>
        <p:nvPicPr>
          <p:cNvPr id="6" name="Picture 5" descr="bm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0605" y="213374"/>
            <a:ext cx="3797105" cy="2960077"/>
          </a:xfrm>
          <a:prstGeom prst="rect">
            <a:avLst/>
          </a:prstGeom>
        </p:spPr>
      </p:pic>
      <p:pic>
        <p:nvPicPr>
          <p:cNvPr id="7" name="Picture 6" descr="bm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522" y="3679887"/>
            <a:ext cx="4022188" cy="294014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57403" y="351692"/>
            <a:ext cx="0" cy="626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33" y="349627"/>
            <a:ext cx="566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Pseudo Velocity:  Historical Notes (</a:t>
            </a:r>
            <a:r>
              <a:rPr lang="en-US" sz="2000" b="1" dirty="0" err="1" smtClean="0">
                <a:solidFill>
                  <a:srgbClr val="006699"/>
                </a:solidFill>
              </a:rPr>
              <a:t>cont</a:t>
            </a:r>
            <a:r>
              <a:rPr lang="en-US" sz="2000" b="1" dirty="0" smtClean="0">
                <a:solidFill>
                  <a:srgbClr val="006699"/>
                </a:solidFill>
              </a:rPr>
              <a:t>)</a:t>
            </a:r>
            <a:endParaRPr lang="en-US" sz="2000" b="1" dirty="0" smtClean="0">
              <a:solidFill>
                <a:srgbClr val="006699"/>
              </a:solidFill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33" y="982851"/>
            <a:ext cx="8705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maximum velocity </a:t>
            </a:r>
            <a:r>
              <a:rPr lang="en-US" sz="1600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/>
              <a:t>for a given beam undergoing bending vibration is calculated as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138277"/>
                  </p:ext>
                </p:extLst>
              </p:nvPr>
            </p:nvGraphicFramePr>
            <p:xfrm>
              <a:off x="1209675" y="2606675"/>
              <a:ext cx="5286375" cy="1828800"/>
            </p:xfrm>
            <a:graphic>
              <a:graphicData uri="http://schemas.openxmlformats.org/drawingml/2006/table">
                <a:tbl>
                  <a:tblPr/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3056901454"/>
                        </a:ext>
                      </a:extLst>
                    </a:gridCol>
                    <a:gridCol w="4448175">
                      <a:extLst>
                        <a:ext uri="{9D8B030D-6E8A-4147-A177-3AD203B41FA5}">
                          <a16:colId xmlns:a16="http://schemas.microsoft.com/office/drawing/2014/main" val="41359577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r>
                            <a:rPr lang="en-US" sz="2000" baseline="-250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yield</a:t>
                          </a:r>
                          <a:endParaRPr lang="en-US" sz="2000" baseline="-25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Material yield stress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93036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ρ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per volume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8501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 speed in the material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27882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Constant,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√</m:t>
                              </m:r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for rectangular cross-section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170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138277"/>
                  </p:ext>
                </p:extLst>
              </p:nvPr>
            </p:nvGraphicFramePr>
            <p:xfrm>
              <a:off x="1209675" y="2606675"/>
              <a:ext cx="5286375" cy="1828800"/>
            </p:xfrm>
            <a:graphic>
              <a:graphicData uri="http://schemas.openxmlformats.org/drawingml/2006/table">
                <a:tbl>
                  <a:tblPr/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3056901454"/>
                        </a:ext>
                      </a:extLst>
                    </a:gridCol>
                    <a:gridCol w="4448175">
                      <a:extLst>
                        <a:ext uri="{9D8B030D-6E8A-4147-A177-3AD203B41FA5}">
                          <a16:colId xmlns:a16="http://schemas.microsoft.com/office/drawing/2014/main" val="41359577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r>
                            <a:rPr lang="en-US" sz="2000" baseline="-250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yield</a:t>
                          </a:r>
                          <a:endParaRPr lang="en-US" sz="2000" baseline="-25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Material yield stress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93036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ρ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per volume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8501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 speed in the material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27882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41" t="-302667" r="-274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17008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272887"/>
              </p:ext>
            </p:extLst>
          </p:nvPr>
        </p:nvGraphicFramePr>
        <p:xfrm>
          <a:off x="1828964" y="1659959"/>
          <a:ext cx="12477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4" imgW="888840" imgH="457200" progId="Equation.DSMT4">
                  <p:embed/>
                </p:oleObj>
              </mc:Choice>
              <mc:Fallback>
                <p:oleObj name="Equation" r:id="rId4" imgW="88884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964" y="1659959"/>
                        <a:ext cx="12477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3608" y="4918963"/>
            <a:ext cx="6904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Mild </a:t>
            </a:r>
            <a:r>
              <a:rPr lang="en-US" sz="1600" dirty="0"/>
              <a:t>s</a:t>
            </a:r>
            <a:r>
              <a:rPr lang="en-US" sz="1600" dirty="0" smtClean="0"/>
              <a:t>teel beam:      </a:t>
            </a:r>
            <a:r>
              <a:rPr lang="el-GR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en-US" sz="16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smtClean="0"/>
              <a:t>= 33 ksi     →          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 </a:t>
            </a:r>
            <a:r>
              <a:rPr lang="en-US" sz="1600" dirty="0" smtClean="0"/>
              <a:t> =   130 in/sec</a:t>
            </a:r>
            <a:endParaRPr lang="en-US" sz="1600" baseline="-25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27" y="1179510"/>
            <a:ext cx="6798211" cy="48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584982"/>
            <a:ext cx="79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Pseudo Velocity:  Morse Chart</a:t>
            </a:r>
            <a:endParaRPr lang="en-US" sz="2000" b="1" dirty="0" smtClean="0">
              <a:solidFill>
                <a:srgbClr val="006699"/>
              </a:solidFill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9438" y="3600241"/>
            <a:ext cx="4318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R. Morse, </a:t>
            </a:r>
            <a:r>
              <a:rPr lang="en-US" sz="1600" dirty="0" smtClean="0"/>
              <a:t>Spacecraft </a:t>
            </a:r>
            <a:r>
              <a:rPr lang="en-US" sz="1600" dirty="0"/>
              <a:t>&amp; Launch Vehicle Dynamics Environments Workshop Program, Aerospace Corp., El Segundo, CA, June </a:t>
            </a:r>
            <a:r>
              <a:rPr lang="en-US" sz="1600" dirty="0" smtClean="0"/>
              <a:t>2000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145" y="6253719"/>
            <a:ext cx="3335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6699"/>
                </a:solidFill>
              </a:rPr>
              <a:t>https://vibrationdata.wordpress.com/</a:t>
            </a:r>
            <a:endParaRPr lang="en-US" sz="1600" dirty="0">
              <a:solidFill>
                <a:srgbClr val="0066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76" y="390740"/>
            <a:ext cx="7866324" cy="51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9245" y="2832101"/>
            <a:ext cx="4751388" cy="498475"/>
            <a:chOff x="1798" y="4437"/>
            <a:chExt cx="8265" cy="638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798" y="4437"/>
              <a:ext cx="8236" cy="551"/>
            </a:xfrm>
            <a:custGeom>
              <a:avLst/>
              <a:gdLst>
                <a:gd name="T0" fmla="*/ 0 w 8236"/>
                <a:gd name="T1" fmla="*/ 551 h 551"/>
                <a:gd name="T2" fmla="*/ 4118 w 8236"/>
                <a:gd name="T3" fmla="*/ 0 h 551"/>
                <a:gd name="T4" fmla="*/ 8236 w 8236"/>
                <a:gd name="T5" fmla="*/ 551 h 551"/>
                <a:gd name="T6" fmla="*/ 0 60000 65536"/>
                <a:gd name="T7" fmla="*/ 0 60000 65536"/>
                <a:gd name="T8" fmla="*/ 0 60000 65536"/>
                <a:gd name="T9" fmla="*/ 0 w 8236"/>
                <a:gd name="T10" fmla="*/ 0 h 551"/>
                <a:gd name="T11" fmla="*/ 8236 w 8236"/>
                <a:gd name="T12" fmla="*/ 551 h 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827" y="4524"/>
              <a:ext cx="8236" cy="551"/>
            </a:xfrm>
            <a:custGeom>
              <a:avLst/>
              <a:gdLst>
                <a:gd name="T0" fmla="*/ 0 w 8236"/>
                <a:gd name="T1" fmla="*/ 551 h 551"/>
                <a:gd name="T2" fmla="*/ 4118 w 8236"/>
                <a:gd name="T3" fmla="*/ 0 h 551"/>
                <a:gd name="T4" fmla="*/ 8236 w 8236"/>
                <a:gd name="T5" fmla="*/ 551 h 551"/>
                <a:gd name="T6" fmla="*/ 0 60000 65536"/>
                <a:gd name="T7" fmla="*/ 0 60000 65536"/>
                <a:gd name="T8" fmla="*/ 0 60000 65536"/>
                <a:gd name="T9" fmla="*/ 0 w 8236"/>
                <a:gd name="T10" fmla="*/ 0 h 551"/>
                <a:gd name="T11" fmla="*/ 8236 w 8236"/>
                <a:gd name="T12" fmla="*/ 551 h 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V="1">
              <a:off x="2117" y="4901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5771" y="4437"/>
              <a:ext cx="116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4350" y="4524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3422" y="4669"/>
              <a:ext cx="87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9686" y="4930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2987" y="4727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756" y="4495"/>
              <a:ext cx="116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728" y="4466"/>
              <a:ext cx="116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8439" y="4698"/>
              <a:ext cx="116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7627" y="4582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3886" y="4582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9106" y="4843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8787" y="4756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2581" y="4814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8062" y="4640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7134" y="4524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6206" y="4437"/>
              <a:ext cx="87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5278" y="4437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3963395" y="2446339"/>
            <a:ext cx="1824038" cy="35083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2656883" y="3348038"/>
            <a:ext cx="4048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725271" y="3348038"/>
            <a:ext cx="4048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4738096" y="3348038"/>
            <a:ext cx="4048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5234983" y="3348038"/>
            <a:ext cx="4048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245846" y="3348038"/>
            <a:ext cx="4048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6228758" y="3348038"/>
            <a:ext cx="4048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731871" y="3348038"/>
            <a:ext cx="4048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6725645" y="3348038"/>
            <a:ext cx="406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2528295" y="3403601"/>
            <a:ext cx="0" cy="4603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7241583" y="3384551"/>
            <a:ext cx="0" cy="4603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V="1">
            <a:off x="3620495" y="1857375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V="1">
            <a:off x="6135095" y="1857375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5879508" y="2795588"/>
            <a:ext cx="1289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5935070" y="2887663"/>
            <a:ext cx="12334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4699996" y="1876425"/>
            <a:ext cx="479425" cy="312738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>
                <a:solidFill>
                  <a:srgbClr val="01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620495" y="2009775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sm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 flipV="1">
            <a:off x="5144495" y="200977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med"/>
            <a:tailEnd type="triangle" w="sm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2545759" y="3679825"/>
            <a:ext cx="16398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med"/>
            <a:tailEnd type="none" w="sm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5327058" y="3660775"/>
            <a:ext cx="1897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sm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4590459" y="3568700"/>
            <a:ext cx="460375" cy="3683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>
                <a:solidFill>
                  <a:srgbClr val="01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5050833" y="2998789"/>
            <a:ext cx="349250" cy="27622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>
                <a:solidFill>
                  <a:srgbClr val="010000"/>
                </a:solidFill>
                <a:latin typeface="Arial" pitchFamily="34" charset="0"/>
              </a:rPr>
              <a:t>Z</a:t>
            </a: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4922245" y="2887663"/>
            <a:ext cx="0" cy="4429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4239620" y="3348038"/>
            <a:ext cx="406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flipV="1">
            <a:off x="7076483" y="2465389"/>
            <a:ext cx="0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 flipV="1">
            <a:off x="7076483" y="2870201"/>
            <a:ext cx="0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sm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6592296" y="2009776"/>
            <a:ext cx="1122363" cy="25717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10000"/>
                </a:solidFill>
                <a:latin typeface="Arial" pitchFamily="34" charset="0"/>
              </a:rPr>
              <a:t>Relative Motion</a:t>
            </a:r>
            <a:endParaRPr kumimoji="1" lang="en-US" sz="24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4153895" y="2465389"/>
            <a:ext cx="1246188" cy="230187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>
                <a:solidFill>
                  <a:srgbClr val="010000"/>
                </a:solidFill>
                <a:latin typeface="Arial" pitchFamily="34" charset="0"/>
              </a:rPr>
              <a:t>Component</a:t>
            </a:r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>
            <a:off x="3117259" y="3163889"/>
            <a:ext cx="109537" cy="295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 rot="10800000">
            <a:off x="2969621" y="2832101"/>
            <a:ext cx="111125" cy="295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2748959" y="2409825"/>
            <a:ext cx="312737" cy="312738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>
                <a:solidFill>
                  <a:srgbClr val="010000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54" name="Line 57"/>
          <p:cNvSpPr>
            <a:spLocks noChangeShapeType="1"/>
          </p:cNvSpPr>
          <p:nvPr/>
        </p:nvSpPr>
        <p:spPr bwMode="auto">
          <a:xfrm flipH="1" flipV="1">
            <a:off x="3595096" y="2740026"/>
            <a:ext cx="55563" cy="239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 flipV="1">
            <a:off x="6063658" y="2759075"/>
            <a:ext cx="55562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56" name="Freeform 59"/>
          <p:cNvSpPr>
            <a:spLocks/>
          </p:cNvSpPr>
          <p:nvPr/>
        </p:nvSpPr>
        <p:spPr bwMode="auto">
          <a:xfrm>
            <a:off x="3595095" y="2574925"/>
            <a:ext cx="387350" cy="184150"/>
          </a:xfrm>
          <a:custGeom>
            <a:avLst/>
            <a:gdLst>
              <a:gd name="T0" fmla="*/ 387350 w 551"/>
              <a:gd name="T1" fmla="*/ 8646 h 213"/>
              <a:gd name="T2" fmla="*/ 305803 w 551"/>
              <a:gd name="T3" fmla="*/ 8646 h 213"/>
              <a:gd name="T4" fmla="*/ 122321 w 551"/>
              <a:gd name="T5" fmla="*/ 58790 h 213"/>
              <a:gd name="T6" fmla="*/ 0 w 551"/>
              <a:gd name="T7" fmla="*/ 184150 h 213"/>
              <a:gd name="T8" fmla="*/ 0 60000 65536"/>
              <a:gd name="T9" fmla="*/ 0 60000 65536"/>
              <a:gd name="T10" fmla="*/ 0 60000 65536"/>
              <a:gd name="T11" fmla="*/ 0 60000 65536"/>
              <a:gd name="T12" fmla="*/ 0 w 551"/>
              <a:gd name="T13" fmla="*/ 0 h 213"/>
              <a:gd name="T14" fmla="*/ 551 w 551"/>
              <a:gd name="T15" fmla="*/ 213 h 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" h="213">
                <a:moveTo>
                  <a:pt x="551" y="10"/>
                </a:moveTo>
                <a:cubicBezTo>
                  <a:pt x="524" y="5"/>
                  <a:pt x="498" y="0"/>
                  <a:pt x="435" y="10"/>
                </a:cubicBezTo>
                <a:cubicBezTo>
                  <a:pt x="372" y="20"/>
                  <a:pt x="246" y="34"/>
                  <a:pt x="174" y="68"/>
                </a:cubicBezTo>
                <a:cubicBezTo>
                  <a:pt x="102" y="102"/>
                  <a:pt x="51" y="157"/>
                  <a:pt x="0" y="21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57" name="Freeform 60"/>
          <p:cNvSpPr>
            <a:spLocks/>
          </p:cNvSpPr>
          <p:nvPr/>
        </p:nvSpPr>
        <p:spPr bwMode="auto">
          <a:xfrm flipH="1">
            <a:off x="5768384" y="2574925"/>
            <a:ext cx="350837" cy="184150"/>
          </a:xfrm>
          <a:custGeom>
            <a:avLst/>
            <a:gdLst>
              <a:gd name="T0" fmla="*/ 350837 w 551"/>
              <a:gd name="T1" fmla="*/ 8646 h 213"/>
              <a:gd name="T2" fmla="*/ 276977 w 551"/>
              <a:gd name="T3" fmla="*/ 8646 h 213"/>
              <a:gd name="T4" fmla="*/ 110791 w 551"/>
              <a:gd name="T5" fmla="*/ 58790 h 213"/>
              <a:gd name="T6" fmla="*/ 0 w 551"/>
              <a:gd name="T7" fmla="*/ 184150 h 213"/>
              <a:gd name="T8" fmla="*/ 0 60000 65536"/>
              <a:gd name="T9" fmla="*/ 0 60000 65536"/>
              <a:gd name="T10" fmla="*/ 0 60000 65536"/>
              <a:gd name="T11" fmla="*/ 0 60000 65536"/>
              <a:gd name="T12" fmla="*/ 0 w 551"/>
              <a:gd name="T13" fmla="*/ 0 h 213"/>
              <a:gd name="T14" fmla="*/ 551 w 551"/>
              <a:gd name="T15" fmla="*/ 213 h 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" h="213">
                <a:moveTo>
                  <a:pt x="551" y="10"/>
                </a:moveTo>
                <a:cubicBezTo>
                  <a:pt x="524" y="5"/>
                  <a:pt x="498" y="0"/>
                  <a:pt x="435" y="10"/>
                </a:cubicBezTo>
                <a:cubicBezTo>
                  <a:pt x="372" y="20"/>
                  <a:pt x="246" y="34"/>
                  <a:pt x="174" y="68"/>
                </a:cubicBezTo>
                <a:cubicBezTo>
                  <a:pt x="102" y="102"/>
                  <a:pt x="51" y="157"/>
                  <a:pt x="0" y="21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grpSp>
        <p:nvGrpSpPr>
          <p:cNvPr id="58" name="Group 61"/>
          <p:cNvGrpSpPr>
            <a:grpSpLocks/>
          </p:cNvGrpSpPr>
          <p:nvPr/>
        </p:nvGrpSpPr>
        <p:grpSpPr bwMode="auto">
          <a:xfrm flipV="1">
            <a:off x="2325095" y="5080000"/>
            <a:ext cx="4751388" cy="496888"/>
            <a:chOff x="1798" y="4437"/>
            <a:chExt cx="8265" cy="638"/>
          </a:xfrm>
        </p:grpSpPr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1798" y="4437"/>
              <a:ext cx="8236" cy="551"/>
            </a:xfrm>
            <a:custGeom>
              <a:avLst/>
              <a:gdLst>
                <a:gd name="T0" fmla="*/ 0 w 8236"/>
                <a:gd name="T1" fmla="*/ 551 h 551"/>
                <a:gd name="T2" fmla="*/ 4118 w 8236"/>
                <a:gd name="T3" fmla="*/ 0 h 551"/>
                <a:gd name="T4" fmla="*/ 8236 w 8236"/>
                <a:gd name="T5" fmla="*/ 551 h 551"/>
                <a:gd name="T6" fmla="*/ 0 60000 65536"/>
                <a:gd name="T7" fmla="*/ 0 60000 65536"/>
                <a:gd name="T8" fmla="*/ 0 60000 65536"/>
                <a:gd name="T9" fmla="*/ 0 w 8236"/>
                <a:gd name="T10" fmla="*/ 0 h 551"/>
                <a:gd name="T11" fmla="*/ 8236 w 8236"/>
                <a:gd name="T12" fmla="*/ 551 h 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1827" y="4524"/>
              <a:ext cx="8236" cy="551"/>
            </a:xfrm>
            <a:custGeom>
              <a:avLst/>
              <a:gdLst>
                <a:gd name="T0" fmla="*/ 0 w 8236"/>
                <a:gd name="T1" fmla="*/ 551 h 551"/>
                <a:gd name="T2" fmla="*/ 4118 w 8236"/>
                <a:gd name="T3" fmla="*/ 0 h 551"/>
                <a:gd name="T4" fmla="*/ 8236 w 8236"/>
                <a:gd name="T5" fmla="*/ 551 h 551"/>
                <a:gd name="T6" fmla="*/ 0 60000 65536"/>
                <a:gd name="T7" fmla="*/ 0 60000 65536"/>
                <a:gd name="T8" fmla="*/ 0 60000 65536"/>
                <a:gd name="T9" fmla="*/ 0 w 8236"/>
                <a:gd name="T10" fmla="*/ 0 h 551"/>
                <a:gd name="T11" fmla="*/ 8236 w 8236"/>
                <a:gd name="T12" fmla="*/ 551 h 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36" h="551">
                  <a:moveTo>
                    <a:pt x="0" y="551"/>
                  </a:moveTo>
                  <a:cubicBezTo>
                    <a:pt x="1372" y="275"/>
                    <a:pt x="2745" y="0"/>
                    <a:pt x="4118" y="0"/>
                  </a:cubicBezTo>
                  <a:cubicBezTo>
                    <a:pt x="5491" y="0"/>
                    <a:pt x="6863" y="275"/>
                    <a:pt x="8236" y="551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 flipV="1">
              <a:off x="2117" y="4901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V="1">
              <a:off x="5771" y="4437"/>
              <a:ext cx="116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 flipV="1">
              <a:off x="4350" y="4524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4" name="Line 67"/>
            <p:cNvSpPr>
              <a:spLocks noChangeShapeType="1"/>
            </p:cNvSpPr>
            <p:nvPr/>
          </p:nvSpPr>
          <p:spPr bwMode="auto">
            <a:xfrm flipV="1">
              <a:off x="3422" y="4669"/>
              <a:ext cx="87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 flipV="1">
              <a:off x="9686" y="4930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6" name="Line 69"/>
            <p:cNvSpPr>
              <a:spLocks noChangeShapeType="1"/>
            </p:cNvSpPr>
            <p:nvPr/>
          </p:nvSpPr>
          <p:spPr bwMode="auto">
            <a:xfrm flipV="1">
              <a:off x="2987" y="4727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 flipV="1">
              <a:off x="4756" y="4495"/>
              <a:ext cx="116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8" name="Line 71"/>
            <p:cNvSpPr>
              <a:spLocks noChangeShapeType="1"/>
            </p:cNvSpPr>
            <p:nvPr/>
          </p:nvSpPr>
          <p:spPr bwMode="auto">
            <a:xfrm flipV="1">
              <a:off x="6728" y="4466"/>
              <a:ext cx="116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 flipV="1">
              <a:off x="8439" y="4698"/>
              <a:ext cx="116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 flipV="1">
              <a:off x="7627" y="4582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 flipV="1">
              <a:off x="3886" y="4582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2" name="Line 75"/>
            <p:cNvSpPr>
              <a:spLocks noChangeShapeType="1"/>
            </p:cNvSpPr>
            <p:nvPr/>
          </p:nvSpPr>
          <p:spPr bwMode="auto">
            <a:xfrm flipV="1">
              <a:off x="9106" y="4843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 flipV="1">
              <a:off x="8787" y="4756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4" name="Line 77"/>
            <p:cNvSpPr>
              <a:spLocks noChangeShapeType="1"/>
            </p:cNvSpPr>
            <p:nvPr/>
          </p:nvSpPr>
          <p:spPr bwMode="auto">
            <a:xfrm flipV="1">
              <a:off x="2581" y="4814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 flipV="1">
              <a:off x="8062" y="4640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6" name="Line 79"/>
            <p:cNvSpPr>
              <a:spLocks noChangeShapeType="1"/>
            </p:cNvSpPr>
            <p:nvPr/>
          </p:nvSpPr>
          <p:spPr bwMode="auto">
            <a:xfrm flipV="1">
              <a:off x="7134" y="4524"/>
              <a:ext cx="87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 flipV="1">
              <a:off x="6206" y="4437"/>
              <a:ext cx="87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78" name="Line 81"/>
            <p:cNvSpPr>
              <a:spLocks noChangeShapeType="1"/>
            </p:cNvSpPr>
            <p:nvPr/>
          </p:nvSpPr>
          <p:spPr bwMode="auto">
            <a:xfrm flipV="1">
              <a:off x="5278" y="4437"/>
              <a:ext cx="145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</p:grpSp>
      <p:sp>
        <p:nvSpPr>
          <p:cNvPr id="79" name="Line 82"/>
          <p:cNvSpPr>
            <a:spLocks noChangeShapeType="1"/>
          </p:cNvSpPr>
          <p:nvPr/>
        </p:nvSpPr>
        <p:spPr bwMode="auto">
          <a:xfrm flipV="1">
            <a:off x="5731871" y="5349875"/>
            <a:ext cx="2062163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80" name="Line 83"/>
          <p:cNvSpPr>
            <a:spLocks noChangeShapeType="1"/>
          </p:cNvSpPr>
          <p:nvPr/>
        </p:nvSpPr>
        <p:spPr bwMode="auto">
          <a:xfrm flipV="1">
            <a:off x="5511209" y="5572125"/>
            <a:ext cx="23383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grpSp>
        <p:nvGrpSpPr>
          <p:cNvPr id="81" name="Group 84"/>
          <p:cNvGrpSpPr>
            <a:grpSpLocks/>
          </p:cNvGrpSpPr>
          <p:nvPr/>
        </p:nvGrpSpPr>
        <p:grpSpPr bwMode="auto">
          <a:xfrm>
            <a:off x="2417171" y="5073650"/>
            <a:ext cx="4475163" cy="0"/>
            <a:chOff x="2378" y="10730"/>
            <a:chExt cx="7047" cy="0"/>
          </a:xfrm>
        </p:grpSpPr>
        <p:sp>
          <p:nvSpPr>
            <p:cNvPr id="82" name="Line 85"/>
            <p:cNvSpPr>
              <a:spLocks noChangeShapeType="1"/>
            </p:cNvSpPr>
            <p:nvPr/>
          </p:nvSpPr>
          <p:spPr bwMode="auto">
            <a:xfrm>
              <a:off x="2378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4060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5655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>
              <a:off x="6438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6" name="Line 89"/>
            <p:cNvSpPr>
              <a:spLocks noChangeShapeType="1"/>
            </p:cNvSpPr>
            <p:nvPr/>
          </p:nvSpPr>
          <p:spPr bwMode="auto">
            <a:xfrm>
              <a:off x="3306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8004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8" name="Line 91"/>
            <p:cNvSpPr>
              <a:spLocks noChangeShapeType="1"/>
            </p:cNvSpPr>
            <p:nvPr/>
          </p:nvSpPr>
          <p:spPr bwMode="auto">
            <a:xfrm>
              <a:off x="7221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8787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4872" y="10730"/>
              <a:ext cx="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200">
                <a:solidFill>
                  <a:srgbClr val="010000"/>
                </a:solidFill>
                <a:latin typeface="Arial" pitchFamily="34" charset="0"/>
              </a:endParaRPr>
            </a:p>
          </p:txBody>
        </p:sp>
      </p:grpSp>
      <p:sp>
        <p:nvSpPr>
          <p:cNvPr id="91" name="Line 94"/>
          <p:cNvSpPr>
            <a:spLocks noChangeShapeType="1"/>
          </p:cNvSpPr>
          <p:nvPr/>
        </p:nvSpPr>
        <p:spPr bwMode="auto">
          <a:xfrm flipV="1">
            <a:off x="7425733" y="5037139"/>
            <a:ext cx="0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2" name="Line 95"/>
          <p:cNvSpPr>
            <a:spLocks noChangeShapeType="1"/>
          </p:cNvSpPr>
          <p:nvPr/>
        </p:nvSpPr>
        <p:spPr bwMode="auto">
          <a:xfrm flipV="1">
            <a:off x="7425733" y="5572126"/>
            <a:ext cx="0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sm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3" name="Text Box 96"/>
          <p:cNvSpPr txBox="1">
            <a:spLocks noChangeArrowheads="1"/>
          </p:cNvSpPr>
          <p:nvPr/>
        </p:nvSpPr>
        <p:spPr bwMode="auto">
          <a:xfrm>
            <a:off x="7125695" y="4600576"/>
            <a:ext cx="1123950" cy="258763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>
                <a:solidFill>
                  <a:srgbClr val="010000"/>
                </a:solidFill>
                <a:latin typeface="Arial" pitchFamily="34" charset="0"/>
              </a:rPr>
              <a:t>Relative Motion</a:t>
            </a:r>
            <a:endParaRPr kumimoji="1" lang="en-US" sz="24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4" name="Line 97"/>
          <p:cNvSpPr>
            <a:spLocks noChangeShapeType="1"/>
          </p:cNvSpPr>
          <p:nvPr/>
        </p:nvSpPr>
        <p:spPr bwMode="auto">
          <a:xfrm flipV="1">
            <a:off x="3374433" y="5111751"/>
            <a:ext cx="74612" cy="220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5" name="Freeform 98"/>
          <p:cNvSpPr>
            <a:spLocks/>
          </p:cNvSpPr>
          <p:nvPr/>
        </p:nvSpPr>
        <p:spPr bwMode="auto">
          <a:xfrm flipV="1">
            <a:off x="3449045" y="5092701"/>
            <a:ext cx="368300" cy="111125"/>
          </a:xfrm>
          <a:custGeom>
            <a:avLst/>
            <a:gdLst>
              <a:gd name="T0" fmla="*/ 368300 w 551"/>
              <a:gd name="T1" fmla="*/ 5217 h 213"/>
              <a:gd name="T2" fmla="*/ 290763 w 551"/>
              <a:gd name="T3" fmla="*/ 5217 h 213"/>
              <a:gd name="T4" fmla="*/ 116305 w 551"/>
              <a:gd name="T5" fmla="*/ 35477 h 213"/>
              <a:gd name="T6" fmla="*/ 0 w 551"/>
              <a:gd name="T7" fmla="*/ 111125 h 213"/>
              <a:gd name="T8" fmla="*/ 0 60000 65536"/>
              <a:gd name="T9" fmla="*/ 0 60000 65536"/>
              <a:gd name="T10" fmla="*/ 0 60000 65536"/>
              <a:gd name="T11" fmla="*/ 0 60000 65536"/>
              <a:gd name="T12" fmla="*/ 0 w 551"/>
              <a:gd name="T13" fmla="*/ 0 h 213"/>
              <a:gd name="T14" fmla="*/ 551 w 551"/>
              <a:gd name="T15" fmla="*/ 213 h 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" h="213">
                <a:moveTo>
                  <a:pt x="551" y="10"/>
                </a:moveTo>
                <a:cubicBezTo>
                  <a:pt x="524" y="5"/>
                  <a:pt x="498" y="0"/>
                  <a:pt x="435" y="10"/>
                </a:cubicBezTo>
                <a:cubicBezTo>
                  <a:pt x="372" y="20"/>
                  <a:pt x="246" y="34"/>
                  <a:pt x="174" y="68"/>
                </a:cubicBezTo>
                <a:cubicBezTo>
                  <a:pt x="102" y="102"/>
                  <a:pt x="51" y="157"/>
                  <a:pt x="0" y="21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6" name="Rectangle 99"/>
          <p:cNvSpPr>
            <a:spLocks noChangeArrowheads="1"/>
          </p:cNvSpPr>
          <p:nvPr/>
        </p:nvSpPr>
        <p:spPr bwMode="auto">
          <a:xfrm>
            <a:off x="3817345" y="5006975"/>
            <a:ext cx="1822450" cy="3492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 flipH="1" flipV="1">
            <a:off x="6044608" y="5111751"/>
            <a:ext cx="74612" cy="220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8" name="Freeform 101"/>
          <p:cNvSpPr>
            <a:spLocks/>
          </p:cNvSpPr>
          <p:nvPr/>
        </p:nvSpPr>
        <p:spPr bwMode="auto">
          <a:xfrm flipH="1" flipV="1">
            <a:off x="5639796" y="5111751"/>
            <a:ext cx="404813" cy="73025"/>
          </a:xfrm>
          <a:custGeom>
            <a:avLst/>
            <a:gdLst>
              <a:gd name="T0" fmla="*/ 404813 w 551"/>
              <a:gd name="T1" fmla="*/ 3428 h 213"/>
              <a:gd name="T2" fmla="*/ 319589 w 551"/>
              <a:gd name="T3" fmla="*/ 3428 h 213"/>
              <a:gd name="T4" fmla="*/ 127836 w 551"/>
              <a:gd name="T5" fmla="*/ 23313 h 213"/>
              <a:gd name="T6" fmla="*/ 0 w 551"/>
              <a:gd name="T7" fmla="*/ 73025 h 213"/>
              <a:gd name="T8" fmla="*/ 0 60000 65536"/>
              <a:gd name="T9" fmla="*/ 0 60000 65536"/>
              <a:gd name="T10" fmla="*/ 0 60000 65536"/>
              <a:gd name="T11" fmla="*/ 0 60000 65536"/>
              <a:gd name="T12" fmla="*/ 0 w 551"/>
              <a:gd name="T13" fmla="*/ 0 h 213"/>
              <a:gd name="T14" fmla="*/ 551 w 551"/>
              <a:gd name="T15" fmla="*/ 213 h 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" h="213">
                <a:moveTo>
                  <a:pt x="551" y="10"/>
                </a:moveTo>
                <a:cubicBezTo>
                  <a:pt x="524" y="5"/>
                  <a:pt x="498" y="0"/>
                  <a:pt x="435" y="10"/>
                </a:cubicBezTo>
                <a:cubicBezTo>
                  <a:pt x="372" y="20"/>
                  <a:pt x="246" y="34"/>
                  <a:pt x="174" y="68"/>
                </a:cubicBezTo>
                <a:cubicBezTo>
                  <a:pt x="102" y="102"/>
                  <a:pt x="51" y="157"/>
                  <a:pt x="0" y="21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99" name="Text Box 102"/>
          <p:cNvSpPr txBox="1">
            <a:spLocks noChangeArrowheads="1"/>
          </p:cNvSpPr>
          <p:nvPr/>
        </p:nvSpPr>
        <p:spPr bwMode="auto">
          <a:xfrm>
            <a:off x="4001496" y="5037139"/>
            <a:ext cx="1177925" cy="249237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>
                <a:solidFill>
                  <a:srgbClr val="010000"/>
                </a:solidFill>
                <a:latin typeface="Arial" pitchFamily="34" charset="0"/>
              </a:rPr>
              <a:t>Component</a:t>
            </a:r>
          </a:p>
        </p:txBody>
      </p:sp>
      <p:sp>
        <p:nvSpPr>
          <p:cNvPr id="198" name="Rectangle 3"/>
          <p:cNvSpPr txBox="1">
            <a:spLocks noChangeArrowheads="1"/>
          </p:cNvSpPr>
          <p:nvPr/>
        </p:nvSpPr>
        <p:spPr>
          <a:xfrm>
            <a:off x="519917" y="434976"/>
            <a:ext cx="7729728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Monotype Sorts" pitchFamily="2" charset="2"/>
              <a:buNone/>
            </a:pPr>
            <a:r>
              <a:rPr lang="en-US" b="1" dirty="0" smtClean="0">
                <a:solidFill>
                  <a:srgbClr val="006699"/>
                </a:solidFill>
              </a:rPr>
              <a:t>Relative Displacement:   Circuit Board and Component Lead Diagram</a:t>
            </a:r>
            <a:endParaRPr lang="en-US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883" y="1078755"/>
            <a:ext cx="108882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Let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/>
              <a:t> be the single-amplitude displacement at the center of the board that will give a fatigue life of about 20 million stress reversals in a random-vibration environment, based upon the 3</a:t>
            </a:r>
            <a:r>
              <a:rPr lang="en-US" sz="1600" dirty="0">
                <a:sym typeface="Symbol"/>
              </a:rPr>
              <a:t></a:t>
            </a:r>
            <a:r>
              <a:rPr lang="en-US" sz="1600" dirty="0"/>
              <a:t> circuit board relative </a:t>
            </a:r>
            <a:r>
              <a:rPr lang="en-US" sz="1600" dirty="0" smtClean="0"/>
              <a:t>displacement   </a:t>
            </a: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Steinberg’s empirical formula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 limit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smtClean="0"/>
              <a:t>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Steinberg’s empirical formula for the shock limit 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                         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  * Z 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limit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068565" y="2803922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inches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2842"/>
              </p:ext>
            </p:extLst>
          </p:nvPr>
        </p:nvGraphicFramePr>
        <p:xfrm>
          <a:off x="1524001" y="2601141"/>
          <a:ext cx="2200274" cy="64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3" imgW="1485255" imgH="444307" progId="Equation.3">
                  <p:embed/>
                </p:oleObj>
              </mc:Choice>
              <mc:Fallback>
                <p:oleObj name="Equation" r:id="rId3" imgW="1485255" imgH="444307" progId="Equation.3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601141"/>
                        <a:ext cx="2200274" cy="648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4983"/>
              </p:ext>
            </p:extLst>
          </p:nvPr>
        </p:nvGraphicFramePr>
        <p:xfrm>
          <a:off x="6534150" y="2601140"/>
          <a:ext cx="4714874" cy="2904309"/>
        </p:xfrm>
        <a:graphic>
          <a:graphicData uri="http://schemas.openxmlformats.org/drawingml/2006/table">
            <a:tbl>
              <a:tblPr/>
              <a:tblGrid>
                <a:gridCol w="41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215"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</a:t>
                      </a:r>
                      <a:endParaRPr lang="en-US" sz="17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 of the circuit board edge parallel to the component, inches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51"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</a:t>
                      </a:r>
                      <a:endParaRPr lang="en-US" sz="17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 of the electronic component, inches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51"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circuit board thickness, inches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96"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</a:t>
                      </a:r>
                      <a:endParaRPr lang="en-US" sz="17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 position factor for the component mounted on the board,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0.5 </a:t>
                      </a:r>
                      <a:r>
                        <a:rPr lang="en-US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96"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</a:t>
                      </a:r>
                      <a:endParaRPr lang="en-US" sz="17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Constant for different types of electronic components,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  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2.25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43"/>
          <p:cNvSpPr txBox="1">
            <a:spLocks noChangeArrowheads="1"/>
          </p:cNvSpPr>
          <p:nvPr/>
        </p:nvSpPr>
        <p:spPr>
          <a:xfrm>
            <a:off x="579883" y="271274"/>
            <a:ext cx="57912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6699"/>
                </a:solidFill>
                <a:latin typeface="+mn-lt"/>
              </a:rPr>
              <a:t>Relative Displacement: Empirical Fatigue Formula</a:t>
            </a:r>
            <a:endParaRPr lang="en-US" sz="2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4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317750" y="1801813"/>
            <a:ext cx="7958138" cy="1465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600" smtClean="0"/>
          </a:p>
          <a:p>
            <a:pPr algn="just">
              <a:defRPr/>
            </a:pPr>
            <a:r>
              <a:rPr lang="en-US" sz="1700" smtClean="0"/>
              <a:t>.   </a:t>
            </a:r>
          </a:p>
          <a:p>
            <a:pPr algn="just">
              <a:defRPr/>
            </a:pP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656004" y="1311095"/>
            <a:ext cx="5377217" cy="4258102"/>
          </a:xfrm>
          <a:prstGeom prst="rect">
            <a:avLst/>
          </a:prstGeom>
          <a:gradFill>
            <a:gsLst>
              <a:gs pos="0">
                <a:srgbClr val="2E8491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557" y="2894235"/>
            <a:ext cx="7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1.0</a:t>
            </a:r>
          </a:p>
        </p:txBody>
      </p:sp>
      <p:sp>
        <p:nvSpPr>
          <p:cNvPr id="6" name="Oval 5"/>
          <p:cNvSpPr/>
          <p:nvPr/>
        </p:nvSpPr>
        <p:spPr>
          <a:xfrm>
            <a:off x="3262728" y="3317316"/>
            <a:ext cx="136477" cy="150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95760" y="3319591"/>
            <a:ext cx="136477" cy="150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11682" y="4386392"/>
            <a:ext cx="136477" cy="150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69551" y="4375018"/>
            <a:ext cx="136477" cy="150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645" y="3988330"/>
            <a:ext cx="7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0.5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7647" y="2841918"/>
            <a:ext cx="7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0.707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9288" y="3990605"/>
            <a:ext cx="7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0.707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004" y="587565"/>
            <a:ext cx="4632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99"/>
                </a:solidFill>
                <a:ea typeface="ＭＳ Ｐゴシック" pitchFamily="34" charset="-128"/>
              </a:rPr>
              <a:t>Relative </a:t>
            </a: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Displacement:  Position </a:t>
            </a:r>
            <a:r>
              <a:rPr lang="en-US" sz="2000" b="1" dirty="0">
                <a:solidFill>
                  <a:srgbClr val="006699"/>
                </a:solidFill>
                <a:ea typeface="ＭＳ Ｐゴシック" pitchFamily="34" charset="-128"/>
              </a:rPr>
              <a:t>Factor   </a:t>
            </a:r>
            <a:r>
              <a:rPr lang="en-US" sz="2200" b="1" dirty="0">
                <a:solidFill>
                  <a:srgbClr val="006699"/>
                </a:solidFill>
                <a:ea typeface="ＭＳ Ｐゴシック" pitchFamily="34" charset="-128"/>
              </a:rPr>
              <a:t>r</a:t>
            </a:r>
          </a:p>
        </p:txBody>
      </p:sp>
      <p:graphicFrame>
        <p:nvGraphicFramePr>
          <p:cNvPr id="14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299857"/>
              </p:ext>
            </p:extLst>
          </p:nvPr>
        </p:nvGraphicFramePr>
        <p:xfrm>
          <a:off x="6743165" y="1710872"/>
          <a:ext cx="4497859" cy="3068392"/>
        </p:xfrm>
        <a:graphic>
          <a:graphicData uri="http://schemas.openxmlformats.org/drawingml/2006/table">
            <a:tbl>
              <a:tblPr/>
              <a:tblGrid>
                <a:gridCol w="88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0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Component Location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(Board supported on all sides)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When component is at center of PCB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(half point X and 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0.707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When component is at half point X and quarter point 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When component is at quarter point X and quarter point 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67273"/>
              </p:ext>
            </p:extLst>
          </p:nvPr>
        </p:nvGraphicFramePr>
        <p:xfrm>
          <a:off x="657225" y="1704976"/>
          <a:ext cx="3038475" cy="3200401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C=0.75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Axial leaded through hole or surface mounted components, resistors, capacitors, diodes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C=1.0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dual inline package (DIP)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9367" y="1530608"/>
            <a:ext cx="1533525" cy="501134"/>
          </a:xfrm>
          <a:prstGeom prst="rect">
            <a:avLst/>
          </a:prstGeom>
        </p:spPr>
      </p:pic>
      <p:pic>
        <p:nvPicPr>
          <p:cNvPr id="4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1444" y="4048385"/>
            <a:ext cx="1171574" cy="956468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946117" y="1017395"/>
            <a:ext cx="21563" cy="5196429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09600" y="1017395"/>
            <a:ext cx="10820400" cy="8846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27695"/>
              </p:ext>
            </p:extLst>
          </p:nvPr>
        </p:nvGraphicFramePr>
        <p:xfrm>
          <a:off x="6298542" y="1371600"/>
          <a:ext cx="2940708" cy="4146296"/>
        </p:xfrm>
        <a:graphic>
          <a:graphicData uri="http://schemas.openxmlformats.org/drawingml/2006/table">
            <a:tbl>
              <a:tblPr/>
              <a:tblGrid>
                <a:gridCol w="10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C=1.26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 with side-brazed lead wires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C=1.0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Through-hole Pin grid array (PGA) with many wires extending from the bottom surface of the PGA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229725" y="1781175"/>
            <a:ext cx="2298700" cy="1724025"/>
          </a:xfrm>
          <a:prstGeom prst="rect">
            <a:avLst/>
          </a:prstGeom>
          <a:noFill/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390062" y="4167189"/>
            <a:ext cx="2439987" cy="13507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0279" y="416115"/>
            <a:ext cx="463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Component Constants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  <p:pic>
        <p:nvPicPr>
          <p:cNvPr id="23554" name="Picture 2" descr="Image result for surface mounted capaci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35" y="2234484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180894"/>
              </p:ext>
            </p:extLst>
          </p:nvPr>
        </p:nvGraphicFramePr>
        <p:xfrm>
          <a:off x="1447800" y="1609725"/>
          <a:ext cx="5638800" cy="4114800"/>
        </p:xfrm>
        <a:graphic>
          <a:graphicData uri="http://schemas.openxmlformats.org/drawingml/2006/table">
            <a:tbl>
              <a:tblPr/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C=2.25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C=1.26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Surface-mounted leaded ceramic chip carriers with thermal compression bonded J wires or gull wing wires.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48539" y="1609725"/>
            <a:ext cx="1990725" cy="1981200"/>
          </a:xfrm>
          <a:prstGeom prst="rect">
            <a:avLst/>
          </a:prstGeom>
          <a:noFill/>
        </p:spPr>
      </p:pic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15200" y="3971925"/>
            <a:ext cx="2286000" cy="1766888"/>
          </a:xfrm>
          <a:prstGeom prst="rect">
            <a:avLst/>
          </a:prstGeom>
          <a:noFill/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743200" y="1609725"/>
            <a:ext cx="4114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Surface-mounted leadless ceramic chip  carrier (LCCC).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600" dirty="0">
              <a:solidFill>
                <a:srgbClr val="01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hermetically sealed ceramic package. Instead of metal prongs, LCCCs have metallic semicircles (called </a:t>
            </a:r>
            <a:r>
              <a:rPr kumimoji="1" lang="en-US" sz="1600" dirty="0" err="1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castellations</a:t>
            </a:r>
            <a:r>
              <a:rPr kumimoji="1" lang="en-US" sz="16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on their edges that solder to the pads.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09600" y="1017395"/>
            <a:ext cx="10820400" cy="8846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525598"/>
            <a:ext cx="322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99"/>
                </a:solidFill>
                <a:ea typeface="ＭＳ Ｐゴシック" pitchFamily="34" charset="-128"/>
              </a:rPr>
              <a:t>Component </a:t>
            </a: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Constants (</a:t>
            </a:r>
            <a:r>
              <a:rPr lang="en-US" sz="2000" b="1" dirty="0" err="1" smtClean="0">
                <a:solidFill>
                  <a:srgbClr val="006699"/>
                </a:solidFill>
                <a:ea typeface="ＭＳ Ｐゴシック" pitchFamily="34" charset="-128"/>
              </a:rPr>
              <a:t>cont</a:t>
            </a: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8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935542"/>
              </p:ext>
            </p:extLst>
          </p:nvPr>
        </p:nvGraphicFramePr>
        <p:xfrm>
          <a:off x="1876425" y="1638300"/>
          <a:ext cx="4800600" cy="2006600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C=1.75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29425" y="1714501"/>
            <a:ext cx="2667000" cy="2195513"/>
          </a:xfrm>
          <a:prstGeom prst="rect">
            <a:avLst/>
          </a:prstGeom>
          <a:noFill/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867025" y="16383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Surface-mounted ball grid array (BGA).</a:t>
            </a:r>
            <a:br>
              <a:rPr kumimoji="1" lang="en-US" sz="16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1" lang="en-US" sz="1600" dirty="0">
              <a:solidFill>
                <a:srgbClr val="01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BGA is a surface mount chip carrier that connects to a printed circuit board through a bottom side array of solder balls. 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09600" y="1017395"/>
            <a:ext cx="10820400" cy="8846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25598"/>
            <a:ext cx="322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99"/>
                </a:solidFill>
                <a:ea typeface="ＭＳ Ｐゴシック" pitchFamily="34" charset="-128"/>
              </a:rPr>
              <a:t>Component </a:t>
            </a: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Constants (</a:t>
            </a:r>
            <a:r>
              <a:rPr lang="en-US" sz="2000" b="1" dirty="0" err="1" smtClean="0">
                <a:solidFill>
                  <a:srgbClr val="006699"/>
                </a:solidFill>
                <a:ea typeface="ＭＳ Ｐゴシック" pitchFamily="34" charset="-128"/>
              </a:rPr>
              <a:t>cont</a:t>
            </a: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3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11579"/>
              </p:ext>
            </p:extLst>
          </p:nvPr>
        </p:nvGraphicFramePr>
        <p:xfrm>
          <a:off x="2073599" y="1894258"/>
          <a:ext cx="1888705" cy="89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3" imgW="1346040" imgH="634680" progId="Equation.DSMT4">
                  <p:embed/>
                </p:oleObj>
              </mc:Choice>
              <mc:Fallback>
                <p:oleObj name="Equation" r:id="rId3" imgW="13460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3599" y="1894258"/>
                        <a:ext cx="1888705" cy="890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0279" y="1093679"/>
            <a:ext cx="54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quation for approximating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 smtClean="0"/>
              <a:t> for a system is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35383"/>
              </p:ext>
            </p:extLst>
          </p:nvPr>
        </p:nvGraphicFramePr>
        <p:xfrm>
          <a:off x="1604423" y="3247183"/>
          <a:ext cx="5609066" cy="2876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650">
                  <a:extLst>
                    <a:ext uri="{9D8B030D-6E8A-4147-A177-3AD203B41FA5}">
                      <a16:colId xmlns:a16="http://schemas.microsoft.com/office/drawing/2014/main" val="2498521027"/>
                    </a:ext>
                  </a:extLst>
                </a:gridCol>
                <a:gridCol w="4698416">
                  <a:extLst>
                    <a:ext uri="{9D8B030D-6E8A-4147-A177-3AD203B41FA5}">
                      <a16:colId xmlns:a16="http://schemas.microsoft.com/office/drawing/2014/main" val="2132970591"/>
                    </a:ext>
                  </a:extLst>
                </a:gridCol>
              </a:tblGrid>
              <a:tr h="68460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br>
                        <a:rPr lang="en-US" sz="1600" b="0" dirty="0" smtClean="0">
                          <a:solidFill>
                            <a:schemeClr val="tx1"/>
                          </a:solidFill>
                        </a:rPr>
                      </a:b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70905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 1.0 for beam-type</a:t>
                      </a:r>
                      <a:r>
                        <a:rPr lang="en-US" sz="1600" baseline="0" dirty="0" smtClean="0"/>
                        <a:t> structures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9160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0.5 for plug-in PCBs or perimeter supported PCBs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30482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0.25 for small electronic chassis or electronic boxes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806304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Natural Frequency (Hz)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71193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Sine</a:t>
                      </a:r>
                      <a:r>
                        <a:rPr lang="en-US" sz="1600" baseline="0" dirty="0" smtClean="0"/>
                        <a:t> Base Input (G)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18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0279" y="416115"/>
            <a:ext cx="463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Steinberg Circuit Board Damping Equation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0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19" y="1527207"/>
            <a:ext cx="8055673" cy="3816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429" y="387540"/>
            <a:ext cx="554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Steinberg Circuit Board Damping, Sample Cases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3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15" y="1245335"/>
            <a:ext cx="5682359" cy="448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279" y="416115"/>
            <a:ext cx="608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Tom’s Measured Data from Shaker Tests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0474" y="2638425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Range is  9 to 29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277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79" y="320865"/>
            <a:ext cx="608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Shock Analysis, Base Excitation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  <p:pic>
        <p:nvPicPr>
          <p:cNvPr id="3" name="Picture 2" descr="sdd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470025"/>
            <a:ext cx="6391275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2050" y="4648200"/>
            <a:ext cx="770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First choice is to model component as an SDOF system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Use FEA for MDOF systems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4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brationdata.com/Resources/LinearShapeCh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1" y="1202436"/>
            <a:ext cx="6210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0704" y="4614672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Linear Shaped Charge   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But fire and smoke would not occur in near-vacuum of space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Plasma jet would occur instead</a:t>
            </a:r>
          </a:p>
        </p:txBody>
      </p:sp>
      <p:pic>
        <p:nvPicPr>
          <p:cNvPr id="8196" name="Picture 4" descr="Image result for linear shaped charge ensign bick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24" y="1491718"/>
            <a:ext cx="20764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89225" y="4445394"/>
            <a:ext cx="294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Metal Clad Linear Shaped Charge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006156" y="1026241"/>
            <a:ext cx="21563" cy="5196429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609600" y="1017395"/>
            <a:ext cx="10820400" cy="8846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386834"/>
            <a:ext cx="25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Stage Separation Test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098" y="1196769"/>
            <a:ext cx="104965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MDOF Shock analysis </a:t>
            </a:r>
            <a:r>
              <a:rPr lang="en-US" sz="1600" dirty="0"/>
              <a:t>can be performed either </a:t>
            </a:r>
            <a:r>
              <a:rPr lang="en-US" sz="1600" dirty="0" smtClean="0"/>
              <a:t>as:</a:t>
            </a:r>
          </a:p>
          <a:p>
            <a:pPr>
              <a:buClr>
                <a:srgbClr val="006699"/>
              </a:buClr>
              <a:buSzPct val="80000"/>
            </a:pPr>
            <a:r>
              <a:rPr lang="en-US" sz="1600" dirty="0"/>
              <a:t>	</a:t>
            </a:r>
            <a:r>
              <a:rPr lang="en-US" sz="1600" dirty="0" smtClean="0"/>
              <a:t>1.  Time domain modal transient </a:t>
            </a:r>
          </a:p>
          <a:p>
            <a:pPr>
              <a:buClr>
                <a:srgbClr val="006699"/>
              </a:buClr>
              <a:buSzPct val="80000"/>
            </a:pPr>
            <a:r>
              <a:rPr lang="en-US" sz="1600" dirty="0"/>
              <a:t>	</a:t>
            </a:r>
            <a:r>
              <a:rPr lang="en-US" sz="1600" dirty="0" smtClean="0"/>
              <a:t>2.  Response spectrum modal combination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Both methods are demonstrated in this presentation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time domain method requires more computation time but is potentially more realistic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It gives insight into understanding the </a:t>
            </a:r>
            <a:r>
              <a:rPr lang="en-US" sz="1600" dirty="0" smtClean="0"/>
              <a:t>plausible timing </a:t>
            </a:r>
            <a:r>
              <a:rPr lang="en-US" sz="1600" dirty="0"/>
              <a:t>of peaks for individual </a:t>
            </a:r>
            <a:r>
              <a:rPr lang="en-US" sz="1600" dirty="0" smtClean="0"/>
              <a:t>modes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Allows modal Q values to be different than SRS specification Q value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There are two methods for applying the acceleration as shown on the next page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indirect seismic mass method is the subject for this presentation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00" y="47894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FEA Shock Analysis Introduction </a:t>
            </a:r>
            <a:endParaRPr lang="en-US" sz="20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175" y="6013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Acceleration Excitation Methods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558891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34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3D751D70-683E-4FFC-B8AE-355657C2B657}" type="slidenum">
              <a:rPr lang="en-US" altLang="en-US" sz="1400">
                <a:solidFill>
                  <a:srgbClr val="EEECE1"/>
                </a:solidFill>
              </a:rPr>
              <a:pPr/>
              <a:t>31</a:t>
            </a:fld>
            <a:endParaRPr lang="en-US" altLang="en-US" sz="1400">
              <a:solidFill>
                <a:srgbClr val="EEECE1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600200" y="1484104"/>
            <a:ext cx="7467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Assume a rectangular plate mounted via posts at each corner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8" name="Cube 10"/>
          <p:cNvSpPr>
            <a:spLocks noChangeArrowheads="1"/>
          </p:cNvSpPr>
          <p:nvPr/>
        </p:nvSpPr>
        <p:spPr bwMode="auto">
          <a:xfrm>
            <a:off x="6172200" y="3739663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9" name="Straight Connector 14"/>
          <p:cNvCxnSpPr>
            <a:cxnSpLocks noChangeShapeType="1"/>
          </p:cNvCxnSpPr>
          <p:nvPr/>
        </p:nvCxnSpPr>
        <p:spPr bwMode="auto">
          <a:xfrm>
            <a:off x="6324600" y="2825263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6629400" y="2672863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1"/>
          <p:cNvCxnSpPr>
            <a:cxnSpLocks noChangeShapeType="1"/>
          </p:cNvCxnSpPr>
          <p:nvPr/>
        </p:nvCxnSpPr>
        <p:spPr bwMode="auto">
          <a:xfrm flipH="1">
            <a:off x="7086600" y="2368063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5"/>
          <p:cNvCxnSpPr>
            <a:cxnSpLocks noChangeShapeType="1"/>
          </p:cNvCxnSpPr>
          <p:nvPr/>
        </p:nvCxnSpPr>
        <p:spPr bwMode="auto">
          <a:xfrm flipH="1">
            <a:off x="7086600" y="2825263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9"/>
          <p:cNvCxnSpPr>
            <a:cxnSpLocks noChangeShapeType="1"/>
          </p:cNvCxnSpPr>
          <p:nvPr/>
        </p:nvCxnSpPr>
        <p:spPr bwMode="auto">
          <a:xfrm>
            <a:off x="7924800" y="4425463"/>
            <a:ext cx="914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31"/>
          <p:cNvCxnSpPr>
            <a:cxnSpLocks noChangeShapeType="1"/>
          </p:cNvCxnSpPr>
          <p:nvPr/>
        </p:nvCxnSpPr>
        <p:spPr bwMode="auto">
          <a:xfrm flipV="1">
            <a:off x="8839200" y="3663463"/>
            <a:ext cx="0" cy="76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8534400" y="30538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5181600" y="5339864"/>
            <a:ext cx="4648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Mount plate to heavy seismic mass via rigid links</a:t>
            </a:r>
          </a:p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Apply force to yield desired acceleration at plate corners</a:t>
            </a:r>
          </a:p>
        </p:txBody>
      </p:sp>
      <p:sp>
        <p:nvSpPr>
          <p:cNvPr id="17" name="Parallelogram 34"/>
          <p:cNvSpPr>
            <a:spLocks noChangeArrowheads="1"/>
          </p:cNvSpPr>
          <p:nvPr/>
        </p:nvSpPr>
        <p:spPr bwMode="auto">
          <a:xfrm>
            <a:off x="6324600" y="2291863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" name="Parallelogram 39"/>
          <p:cNvSpPr>
            <a:spLocks noChangeArrowheads="1"/>
          </p:cNvSpPr>
          <p:nvPr/>
        </p:nvSpPr>
        <p:spPr bwMode="auto">
          <a:xfrm>
            <a:off x="2057400" y="3434863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953000" y="2063263"/>
            <a:ext cx="0" cy="434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676400" y="2063263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1181101" y="4845121"/>
            <a:ext cx="3771899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Directly enforce acceleration at corners</a:t>
            </a:r>
          </a:p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For uniform base excitation:</a:t>
            </a:r>
          </a:p>
          <a:p>
            <a:pPr eaLnBrk="1" hangingPunct="1"/>
            <a:endParaRPr lang="en-US" alt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46"/>
          <p:cNvCxnSpPr>
            <a:cxnSpLocks noChangeShapeType="1"/>
          </p:cNvCxnSpPr>
          <p:nvPr/>
        </p:nvCxnSpPr>
        <p:spPr bwMode="auto">
          <a:xfrm flipV="1">
            <a:off x="2057400" y="3053863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7"/>
          <p:cNvCxnSpPr>
            <a:cxnSpLocks noChangeShapeType="1"/>
          </p:cNvCxnSpPr>
          <p:nvPr/>
        </p:nvCxnSpPr>
        <p:spPr bwMode="auto">
          <a:xfrm flipV="1">
            <a:off x="2209800" y="2520463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48"/>
          <p:cNvCxnSpPr>
            <a:cxnSpLocks noChangeShapeType="1"/>
          </p:cNvCxnSpPr>
          <p:nvPr/>
        </p:nvCxnSpPr>
        <p:spPr bwMode="auto">
          <a:xfrm flipV="1">
            <a:off x="3810000" y="2520463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49"/>
          <p:cNvCxnSpPr>
            <a:cxnSpLocks noChangeShapeType="1"/>
          </p:cNvCxnSpPr>
          <p:nvPr/>
        </p:nvCxnSpPr>
        <p:spPr bwMode="auto">
          <a:xfrm flipV="1">
            <a:off x="3657600" y="3053863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728423" y="58348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582" y="5956351"/>
            <a:ext cx="1647619" cy="40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334000" y="3205312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/>
              </a:rPr>
              <a:t>Rigid links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86" y="2875043"/>
            <a:ext cx="390476" cy="3714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104" y="2282333"/>
            <a:ext cx="314286" cy="3333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114" y="2255800"/>
            <a:ext cx="361905" cy="3619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3762" y="2830727"/>
            <a:ext cx="333333" cy="342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79" y="187515"/>
            <a:ext cx="608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Time History Synthesis to Meet an SRS Specification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29" y="905069"/>
            <a:ext cx="5306232" cy="3729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04490"/>
              </p:ext>
            </p:extLst>
          </p:nvPr>
        </p:nvGraphicFramePr>
        <p:xfrm>
          <a:off x="6334126" y="1769392"/>
          <a:ext cx="1847849" cy="200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604">
                  <a:extLst>
                    <a:ext uri="{9D8B030D-6E8A-4147-A177-3AD203B41FA5}">
                      <a16:colId xmlns:a16="http://schemas.microsoft.com/office/drawing/2014/main" val="3578778230"/>
                    </a:ext>
                  </a:extLst>
                </a:gridCol>
                <a:gridCol w="955245">
                  <a:extLst>
                    <a:ext uri="{9D8B030D-6E8A-4147-A177-3AD203B41FA5}">
                      <a16:colId xmlns:a16="http://schemas.microsoft.com/office/drawing/2014/main" val="3579293814"/>
                    </a:ext>
                  </a:extLst>
                </a:gridCol>
              </a:tblGrid>
              <a:tr h="438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Frequency (Hz)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Accel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9829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100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100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81252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2000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2000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68333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10,000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2000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803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379" y="4952113"/>
            <a:ext cx="8735646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Typical specification is defined from 100 to 10,000 Hz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Extrapolate down to 10 Hz to cover low frequency modes and for realism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Synthesized acceleration time history and corresponding velocity and displacement should each have zero values for numerical stability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25845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0" y="5781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Damped Sinusoids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" y="1277794"/>
            <a:ext cx="85153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Synthesize a series of damped sinusoids to satisfy the </a:t>
            </a:r>
            <a:r>
              <a:rPr lang="en-US" sz="1600" dirty="0" smtClean="0"/>
              <a:t>SRS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Trial-and-error process with random number generation and convergence</a:t>
            </a: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Individual </a:t>
            </a:r>
            <a:r>
              <a:rPr lang="en-US" sz="1600" dirty="0" smtClean="0"/>
              <a:t>damped-sinusoid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Series of damped-sinusoids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Reconstruct damped sine series via wavelets (non-orthogonal, shaker shock variety)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4810402"/>
            <a:ext cx="170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2483404"/>
            <a:ext cx="5781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8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Wavelet Equation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62200" y="4572000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800" baseline="-25000" dirty="0" err="1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(t) = acceleration at time t for wavelet m</a:t>
            </a:r>
          </a:p>
          <a:p>
            <a:pPr eaLnBrk="1" hangingPunct="1">
              <a:lnSpc>
                <a:spcPct val="140000"/>
              </a:lnSpc>
            </a:pP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800" baseline="-25000" dirty="0">
                <a:solidFill>
                  <a:srgbClr val="000000"/>
                </a:solidFill>
              </a:rPr>
              <a:t>m</a:t>
            </a:r>
            <a:r>
              <a:rPr lang="en-US" sz="2000" dirty="0">
                <a:solidFill>
                  <a:srgbClr val="000000"/>
                </a:solidFill>
              </a:rPr>
              <a:t> = acceleration amplitude                f </a:t>
            </a:r>
            <a:r>
              <a:rPr lang="en-US" sz="2800" baseline="-25000" dirty="0">
                <a:solidFill>
                  <a:srgbClr val="000000"/>
                </a:solidFill>
              </a:rPr>
              <a:t>m</a:t>
            </a:r>
            <a:r>
              <a:rPr lang="en-US" sz="2000" dirty="0">
                <a:solidFill>
                  <a:srgbClr val="000000"/>
                </a:solidFill>
              </a:rPr>
              <a:t> = frequency          t </a:t>
            </a:r>
            <a:r>
              <a:rPr lang="en-US" sz="2800" baseline="-25000" dirty="0" err="1">
                <a:solidFill>
                  <a:srgbClr val="000000"/>
                </a:solidFill>
              </a:rPr>
              <a:t>dm</a:t>
            </a:r>
            <a:r>
              <a:rPr lang="en-US" sz="2000" dirty="0">
                <a:solidFill>
                  <a:srgbClr val="000000"/>
                </a:solidFill>
              </a:rPr>
              <a:t> = delay</a:t>
            </a:r>
          </a:p>
          <a:p>
            <a:pPr eaLnBrk="1" hangingPunct="1">
              <a:lnSpc>
                <a:spcPct val="140000"/>
              </a:lnSpc>
            </a:pPr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800" baseline="-25000" dirty="0">
                <a:solidFill>
                  <a:srgbClr val="000000"/>
                </a:solidFill>
              </a:rPr>
              <a:t>m</a:t>
            </a:r>
            <a:r>
              <a:rPr lang="en-US" sz="2000" dirty="0">
                <a:solidFill>
                  <a:srgbClr val="000000"/>
                </a:solidFill>
              </a:rPr>
              <a:t> = number of half-</a:t>
            </a:r>
            <a:r>
              <a:rPr lang="en-US" sz="2000" dirty="0" err="1">
                <a:solidFill>
                  <a:srgbClr val="000000"/>
                </a:solidFill>
              </a:rPr>
              <a:t>sines</a:t>
            </a:r>
            <a:r>
              <a:rPr lang="en-US" sz="2000" dirty="0">
                <a:solidFill>
                  <a:srgbClr val="000000"/>
                </a:solidFill>
              </a:rPr>
              <a:t>, odd integer </a:t>
            </a:r>
            <a:r>
              <a:rPr lang="en-US" sz="2000" u="sng" dirty="0">
                <a:solidFill>
                  <a:srgbClr val="000000"/>
                </a:solidFill>
              </a:rPr>
              <a:t>&gt;</a:t>
            </a:r>
            <a:r>
              <a:rPr lang="en-US" sz="2000" dirty="0">
                <a:solidFill>
                  <a:srgbClr val="000000"/>
                </a:solidFill>
              </a:rPr>
              <a:t> 3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1676401"/>
            <a:ext cx="5776355" cy="201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7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044" y="63767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Typical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Shaker-Shock Wavelet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1" y="1342903"/>
            <a:ext cx="652621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0209" y="2531460"/>
            <a:ext cx="41444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 smtClean="0"/>
              <a:t>A shock waveform can be modeled by a series of wavelets: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65760">
              <a:buClr>
                <a:srgbClr val="006699"/>
              </a:buClr>
              <a:buSzPct val="80000"/>
            </a:pPr>
            <a:r>
              <a:rPr lang="en-US" sz="1500" dirty="0" smtClean="0"/>
              <a:t>Ferebee </a:t>
            </a:r>
            <a:r>
              <a:rPr lang="en-US" sz="1500" dirty="0"/>
              <a:t>R , Irvine T, Clayton J, Alldredge D,  An Alternative Method Of Specifying Shock Test Criteria: NASA/TM-2008-215253</a:t>
            </a:r>
          </a:p>
          <a:p>
            <a:pPr>
              <a:buClr>
                <a:srgbClr val="006699"/>
              </a:buClr>
              <a:buSzPct val="80000"/>
            </a:pPr>
            <a:endParaRPr lang="en-US" sz="15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 smtClean="0"/>
              <a:t>Trial-and-error process using random number generation with convergence</a:t>
            </a:r>
          </a:p>
          <a:p>
            <a:endParaRPr lang="en-US" sz="1500" dirty="0"/>
          </a:p>
          <a:p>
            <a:pPr marL="365760"/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3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79" y="263715"/>
            <a:ext cx="608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699"/>
                </a:solidFill>
                <a:ea typeface="ＭＳ Ｐゴシック" pitchFamily="34" charset="-128"/>
              </a:rPr>
              <a:t>Time History Synthesis Matlab Script </a:t>
            </a:r>
            <a:endParaRPr lang="en-US" sz="2200" b="1" dirty="0">
              <a:solidFill>
                <a:srgbClr val="006699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9" y="767081"/>
            <a:ext cx="8200000" cy="50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143625"/>
            <a:ext cx="1010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Script included in the Vibrationdata GUI package freely available at:         https://vibrationdata.wordpress.com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3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75" y="5629276"/>
            <a:ext cx="9001125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1550" dirty="0">
                <a:solidFill>
                  <a:prstClr val="black"/>
                </a:solidFill>
                <a:latin typeface="Calibri"/>
              </a:rPr>
              <a:t>sample rate is 100K samples/sec which is 10 x the highest SRS natural frequency</a:t>
            </a:r>
          </a:p>
          <a:p>
            <a:pPr marL="285750" indent="-285750">
              <a:spcBef>
                <a:spcPts val="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The time histories is composed of a series of damped sinusoids which have been reconstructed in terms of </a:t>
            </a:r>
            <a:r>
              <a:rPr lang="en-US" sz="1550" dirty="0" smtClean="0">
                <a:solidFill>
                  <a:prstClr val="black"/>
                </a:solidFill>
                <a:latin typeface="Calibri"/>
              </a:rPr>
              <a:t>wavelets</a:t>
            </a:r>
            <a:endParaRPr lang="en-US" sz="15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24" y="1056502"/>
            <a:ext cx="5533501" cy="414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175" y="227619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Synthesized Time History</a:t>
            </a:r>
            <a:endParaRPr lang="en-US" sz="2000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750" y="5630972"/>
            <a:ext cx="7239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Maintaining stable velocity &amp; displacement are good engineering practice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Otherwise relative displacement error may occur due to significant digit effects if the displacement has a “ski slope” effect </a:t>
            </a:r>
          </a:p>
        </p:txBody>
      </p:sp>
      <p:sp>
        <p:nvSpPr>
          <p:cNvPr id="5" name="Rectangle 4"/>
          <p:cNvSpPr/>
          <p:nvPr/>
        </p:nvSpPr>
        <p:spPr>
          <a:xfrm>
            <a:off x="819150" y="23714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Matlab:  Time History 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99" y="930018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9" y="933450"/>
            <a:ext cx="5712001" cy="42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850" y="5841108"/>
            <a:ext cx="73152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The synthesized time history satisfies the SRS specification within tolerance </a:t>
            </a:r>
            <a:r>
              <a:rPr lang="en-US" sz="1550" dirty="0" smtClean="0">
                <a:solidFill>
                  <a:prstClr val="black"/>
                </a:solidFill>
                <a:latin typeface="Calibri"/>
              </a:rPr>
              <a:t>bands</a:t>
            </a:r>
            <a:endParaRPr lang="en-US" sz="15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6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EFF0E80-CCBB-47FC-8AB9-DA7B152CC954}" type="slidenum">
              <a:rPr lang="en-US" altLang="en-US" sz="1400">
                <a:solidFill>
                  <a:schemeClr val="bg2"/>
                </a:solidFill>
              </a:rPr>
              <a:pPr/>
              <a:t>4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410126" y="513876"/>
            <a:ext cx="1943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Vibrationdata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713233" y="1029516"/>
            <a:ext cx="10917936" cy="274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3233" y="544992"/>
            <a:ext cx="4419600" cy="294132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70000"/>
              </a:lnSpc>
              <a:defRPr/>
            </a:pPr>
            <a:r>
              <a:rPr kumimoji="1" lang="en-US" sz="2400" b="1" kern="0" dirty="0">
                <a:solidFill>
                  <a:srgbClr val="009999"/>
                </a:solidFill>
                <a:ea typeface="+mj-ea"/>
                <a:cs typeface="+mj-cs"/>
              </a:rPr>
              <a:t>Electronic Boxes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7008" y="4572000"/>
            <a:ext cx="549859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 eaLnBrk="0" hangingPunct="0"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 marL="177800" indent="-177800" eaLnBrk="0" hangingPunct="0">
              <a:buClr>
                <a:srgbClr val="3366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itchFamily="34" charset="0"/>
              </a:rPr>
              <a:t>Electronic components in vehicles are subjected to shock and vibration environments  </a:t>
            </a:r>
            <a:br>
              <a:rPr lang="en-US" sz="1700" dirty="0">
                <a:solidFill>
                  <a:prstClr val="black"/>
                </a:solidFill>
                <a:latin typeface="Calibri" pitchFamily="34" charset="0"/>
              </a:rPr>
            </a:b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177800" indent="-177800" eaLnBrk="0" hangingPunct="0">
              <a:buClr>
                <a:srgbClr val="3366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itchFamily="34" charset="0"/>
              </a:rPr>
              <a:t>The components must be designed and tested accordingly</a:t>
            </a:r>
          </a:p>
          <a:p>
            <a:pPr marL="177800" indent="-177800" eaLnBrk="0" hangingPunct="0">
              <a:buClr>
                <a:srgbClr val="336699"/>
              </a:buClr>
              <a:buSzPct val="90000"/>
              <a:buFont typeface="Arial" pitchFamily="34" charset="0"/>
              <a:buChar char="•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8" name="Picture 2" descr="http://www.nasa.gov/images/content/463083main_179588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4" y="1483421"/>
            <a:ext cx="3873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http://www.cotsjournalonline.com/files/images/1284/cots1104sd_parv2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89" y="1649249"/>
            <a:ext cx="3059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http://www.cmcomputer.com/img/mil/shock_testing/ATR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0"/>
            <a:ext cx="3090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1" y="1295401"/>
            <a:ext cx="876190" cy="9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56" y="1295401"/>
            <a:ext cx="4495238" cy="3142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52425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Plate Nodes, Elements &amp; Corner Constraints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0325" y="1295401"/>
            <a:ext cx="42195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prstClr val="black"/>
                </a:solidFill>
              </a:rPr>
              <a:t>Aluminum 6061-T651</a:t>
            </a: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solidFill>
                <a:prstClr val="black"/>
              </a:solidFill>
            </a:endParaRP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prstClr val="black"/>
                </a:solidFill>
              </a:rPr>
              <a:t>Flat </a:t>
            </a:r>
            <a:r>
              <a:rPr lang="en-US" sz="1550" dirty="0">
                <a:solidFill>
                  <a:prstClr val="black"/>
                </a:solidFill>
              </a:rPr>
              <a:t>square plate 12 x 12 x 0.25 </a:t>
            </a:r>
            <a:r>
              <a:rPr lang="en-US" sz="1550" dirty="0" smtClean="0">
                <a:solidFill>
                  <a:prstClr val="black"/>
                </a:solidFill>
              </a:rPr>
              <a:t>inch</a:t>
            </a: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solidFill>
                <a:prstClr val="black"/>
              </a:solidFill>
            </a:endParaRP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</a:rPr>
              <a:t>Constrain all corner nodes for no TX, TY or TZ </a:t>
            </a:r>
            <a:r>
              <a:rPr lang="en-US" sz="1550" dirty="0" smtClean="0">
                <a:solidFill>
                  <a:prstClr val="black"/>
                </a:solidFill>
              </a:rPr>
              <a:t>translation</a:t>
            </a: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solidFill>
                <a:prstClr val="black"/>
              </a:solidFill>
            </a:endParaRP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</a:rPr>
              <a:t>Node 1201 is at the center in this model </a:t>
            </a:r>
            <a:endParaRPr lang="en-US" sz="1550" dirty="0" smtClean="0">
              <a:solidFill>
                <a:prstClr val="black"/>
              </a:solidFill>
            </a:endParaRP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solidFill>
                <a:prstClr val="black"/>
              </a:solidFill>
            </a:endParaRP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</a:rPr>
              <a:t>48 elements &amp; 49 nodes per </a:t>
            </a:r>
            <a:r>
              <a:rPr lang="en-US" sz="1550" dirty="0" smtClean="0">
                <a:solidFill>
                  <a:prstClr val="black"/>
                </a:solidFill>
              </a:rPr>
              <a:t>edge</a:t>
            </a: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solidFill>
                <a:prstClr val="black"/>
              </a:solidFill>
            </a:endParaRP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prstClr val="black"/>
                </a:solidFill>
              </a:rPr>
              <a:t>Q=10 for all modes</a:t>
            </a:r>
            <a:endParaRPr lang="en-US" sz="1550" dirty="0">
              <a:solidFill>
                <a:prstClr val="black"/>
              </a:solidFill>
            </a:endParaRP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13" y="1600200"/>
            <a:ext cx="4647619" cy="287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47820"/>
            <a:ext cx="2114286" cy="1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Mode Shape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4953000"/>
            <a:ext cx="74500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fundamental mode at 117.6 Hz has 93.3% of the total modal mass in the T3 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plate appears to behave almost as a single-degree-of-freedom system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But higher modes make a very significant contribution to the overall shock response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Mode Shape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7721"/>
            <a:ext cx="4276190" cy="2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29555"/>
            <a:ext cx="2180952" cy="129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3919" y="4651884"/>
            <a:ext cx="819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sixth mode at 723 Hz has 3.6% of the total modal mass in the T3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axis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7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Mode Shape 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088" y="1566924"/>
            <a:ext cx="4866667" cy="3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4214544"/>
            <a:ext cx="2171429" cy="1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791200"/>
            <a:ext cx="745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twelfth mode at 1502 Hz has 1.6% of the total modal mass in the T3 axis</a:t>
            </a:r>
          </a:p>
        </p:txBody>
      </p:sp>
    </p:spTree>
    <p:extLst>
      <p:ext uri="{BB962C8B-B14F-4D97-AF65-F5344CB8AC3E}">
        <p14:creationId xmlns:p14="http://schemas.microsoft.com/office/powerpoint/2010/main" val="1301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Mode Shape 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89" y="1600201"/>
            <a:ext cx="4952381" cy="20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2590677"/>
            <a:ext cx="2047619" cy="10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9831" y="4308521"/>
            <a:ext cx="745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19th mode at 2266 Hz has only 0.3% of the total modal mass in the T3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axis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0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569" y="33931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Parameters 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for T3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95465"/>
              </p:ext>
            </p:extLst>
          </p:nvPr>
        </p:nvGraphicFramePr>
        <p:xfrm>
          <a:off x="990966" y="1200150"/>
          <a:ext cx="7924434" cy="2017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500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482312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60743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  <a:gridCol w="1310289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1554515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424604618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Fraction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Factor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 at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Node 1201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(center)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 at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Node 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(mid edge)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117.6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0.933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723.6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0.036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1502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0.017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2266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0.003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5269" y="3704175"/>
            <a:ext cx="81849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Participation Factors &amp; Eigenvectors are shown as absolute values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Eigenvectors are mass-normalized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Eigenvectors are the only parameter in the table which depends on location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Modes 1, 6, 12 &amp; 19 account for 98.9% of the total mass</a:t>
            </a:r>
          </a:p>
        </p:txBody>
      </p:sp>
    </p:spTree>
    <p:extLst>
      <p:ext uri="{BB962C8B-B14F-4D97-AF65-F5344CB8AC3E}">
        <p14:creationId xmlns:p14="http://schemas.microsoft.com/office/powerpoint/2010/main" val="5843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5" y="363171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Synthesized Acceleration 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Time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875" y="564334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X-axis is Time (sec)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Y-axis is Acceleration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(in/sec^2) 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64" y="1059839"/>
            <a:ext cx="6276190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44" y="1009817"/>
            <a:ext cx="6304762" cy="4190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Q Damping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8825" y="5468442"/>
            <a:ext cx="670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Customize the damping table according to your analysis problem need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Damping can vary with frequency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Q=10 is equivalent to 5% viscous modal damping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34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61" y="1066800"/>
            <a:ext cx="7047619" cy="398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0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Node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1" y="3750677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2402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7733" y="4457930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2403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172201" y="3392349"/>
            <a:ext cx="973014" cy="35832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347790" y="4482399"/>
            <a:ext cx="390282" cy="154902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5806" y="1683678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1313" y="2669090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49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5714" y="2438401"/>
            <a:ext cx="538086" cy="39996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14007" y="1576588"/>
            <a:ext cx="363415" cy="24866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14007" y="3804488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1201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39421" y="2292910"/>
            <a:ext cx="1976506" cy="162704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018" y="37893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Element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314451"/>
            <a:ext cx="5923809" cy="41238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257300" y="2042052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4900" y="370706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Element 50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33404" y="3119162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4100" y="478417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Element 1129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6901" y="4630369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1201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423142" y="3027908"/>
            <a:ext cx="1253759" cy="16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94575" y="2869729"/>
            <a:ext cx="2978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Run the Nastran modal transient analysis</a:t>
            </a:r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Post-process the *.f06 file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47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84842E-5D5F-47DB-8A50-E3874C6A648E}" type="slidenum">
              <a:rPr kumimoji="1"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153" y="392644"/>
            <a:ext cx="7366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Avionics Component </a:t>
            </a:r>
            <a:r>
              <a:rPr lang="en-US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Qualification Testing, Pyrotechnic Excitation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2192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352" y="5048301"/>
            <a:ext cx="76962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kumimoji="1" lang="en-US" sz="1600" dirty="0">
                <a:solidFill>
                  <a:prstClr val="black"/>
                </a:solidFill>
                <a:latin typeface="Calibri"/>
              </a:rPr>
              <a:t>Resonant single or double </a:t>
            </a:r>
            <a:r>
              <a:rPr kumimoji="1" lang="en-US" sz="1600" dirty="0" smtClean="0">
                <a:solidFill>
                  <a:prstClr val="black"/>
                </a:solidFill>
                <a:latin typeface="Calibri"/>
              </a:rPr>
              <a:t>plate excited by mild detonating cord</a:t>
            </a:r>
            <a:endParaRPr kumimoji="1"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Plate made from steel or aluminium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Must over-test in out-of-plane axis in order to meet specification in lateral axis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BACC6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Used for near-field shock specifications or far-field with very conservative margin 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53" y="1219201"/>
            <a:ext cx="39147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2" y="1258853"/>
            <a:ext cx="6446520" cy="23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4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1169" y="246492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Vibrationdata GUI, Modal Transient Extraction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607779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Input File:  square_plate_modal_transient_seismic_mass.f06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Node 2402 is base drive node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1246"/>
            <a:ext cx="8019048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375" y="344472"/>
            <a:ext cx="541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Relative </a:t>
            </a:r>
            <a:r>
              <a:rPr lang="en-US" sz="16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Velocity</a:t>
            </a:r>
            <a:endParaRPr lang="en-US" sz="16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944529"/>
            <a:ext cx="25336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bsolute peak: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79.7 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in/sec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7550" y="3922182"/>
            <a:ext cx="23717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bsolute peak: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68.9 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in/sec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0" y="1099824"/>
            <a:ext cx="5819250" cy="4357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5561281"/>
            <a:ext cx="379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Each peak is below the 100 in/sec threshold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5193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2426" y="4154829"/>
            <a:ext cx="19805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bsolute peak: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586 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G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6976" y="1953307"/>
            <a:ext cx="19805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bsolute peak: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461 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G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5375" y="344472"/>
            <a:ext cx="541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Acceleration</a:t>
            </a:r>
            <a:endParaRPr lang="en-US" sz="16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995050"/>
            <a:ext cx="6134100" cy="45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787566"/>
            <a:ext cx="5467349" cy="545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8722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Stress Response, Near Corner, Element 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12" y="1006641"/>
            <a:ext cx="4430152" cy="3317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8374" y="4638440"/>
            <a:ext cx="5534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prstClr val="black"/>
                </a:solidFill>
              </a:rPr>
              <a:t>The signed Von Mises stress is useful for fatigue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>
              <a:solidFill>
                <a:prstClr val="black"/>
              </a:solidFill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prstClr val="black"/>
                </a:solidFill>
              </a:rPr>
              <a:t>The absolute peak is 7662 psi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>
              <a:solidFill>
                <a:prstClr val="black"/>
              </a:solidFill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prstClr val="black"/>
                </a:solidFill>
              </a:rPr>
              <a:t>Signed Von Mises Stress=  </a:t>
            </a:r>
          </a:p>
          <a:p>
            <a:pPr>
              <a:buClr>
                <a:srgbClr val="006699"/>
              </a:buClr>
              <a:buSzPct val="80000"/>
            </a:pPr>
            <a:r>
              <a:rPr lang="en-US" sz="1500">
                <a:solidFill>
                  <a:prstClr val="black"/>
                </a:solidFill>
              </a:rPr>
              <a:t>                                       (Von Mises Stress)*sign(Major Principal Stress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2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9" y="702076"/>
            <a:ext cx="5489362" cy="54812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826" y="227999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Stress Response, Plate Middle, Element 1129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6" y="933352"/>
            <a:ext cx="4378454" cy="3278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9096" y="4559519"/>
            <a:ext cx="534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signed Von Mises stress is useful for fatigue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absolute peak is 4741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psi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3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8722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Response Peaks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89589"/>
              </p:ext>
            </p:extLst>
          </p:nvPr>
        </p:nvGraphicFramePr>
        <p:xfrm>
          <a:off x="2435352" y="1082262"/>
          <a:ext cx="6096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2687814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1253996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01510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Peak Absolute</a:t>
                      </a:r>
                      <a:r>
                        <a:rPr lang="en-US" sz="1550" baseline="0" dirty="0" smtClean="0"/>
                        <a:t> Response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Edge</a:t>
                      </a:r>
                      <a:r>
                        <a:rPr lang="en-US" sz="1550" baseline="0" dirty="0" smtClean="0"/>
                        <a:t> Center</a:t>
                      </a:r>
                      <a:endParaRPr lang="en-US" sz="1550" dirty="0" smtClean="0"/>
                    </a:p>
                    <a:p>
                      <a:pPr algn="ctr"/>
                      <a:r>
                        <a:rPr lang="en-US" sz="1550" dirty="0" smtClean="0"/>
                        <a:t>Node 49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Plate Middle</a:t>
                      </a:r>
                    </a:p>
                    <a:p>
                      <a:pPr algn="ctr"/>
                      <a:r>
                        <a:rPr lang="en-US" sz="1550" dirty="0" smtClean="0"/>
                        <a:t>Node 1201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8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Relative</a:t>
                      </a:r>
                      <a:r>
                        <a:rPr lang="en-US" sz="1550" baseline="0" dirty="0" smtClean="0"/>
                        <a:t> Displacement (in)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0.073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0.105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6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Relative</a:t>
                      </a:r>
                      <a:r>
                        <a:rPr lang="en-US" sz="1550" baseline="0" dirty="0" smtClean="0"/>
                        <a:t> Velocity (in/sec)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68.9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79.7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3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Absolute</a:t>
                      </a:r>
                      <a:r>
                        <a:rPr lang="en-US" sz="1550" baseline="0" dirty="0" smtClean="0"/>
                        <a:t> </a:t>
                      </a:r>
                      <a:r>
                        <a:rPr lang="en-US" sz="1550" dirty="0" smtClean="0"/>
                        <a:t>Acceleration (G)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586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461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2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2895600"/>
            <a:ext cx="7086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The Plate Middle Node has the highest relative displacement &amp; velocity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The Edge Center Node has the highest acceleration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625058"/>
            <a:ext cx="316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Nodal Response Comparison for T3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8471" y="4114800"/>
            <a:ext cx="4237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Von Mises Stress Response Comparison, unit: psi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27180"/>
              </p:ext>
            </p:extLst>
          </p:nvPr>
        </p:nvGraphicFramePr>
        <p:xfrm>
          <a:off x="3810000" y="4648200"/>
          <a:ext cx="3276600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5682793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82856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Near</a:t>
                      </a:r>
                      <a:r>
                        <a:rPr lang="en-US" sz="1550" baseline="0" dirty="0" smtClean="0"/>
                        <a:t> Corner</a:t>
                      </a:r>
                      <a:endParaRPr lang="en-US" sz="1550" dirty="0" smtClean="0"/>
                    </a:p>
                    <a:p>
                      <a:pPr algn="ctr"/>
                      <a:r>
                        <a:rPr lang="en-US" sz="1550" dirty="0" smtClean="0"/>
                        <a:t>Element</a:t>
                      </a:r>
                      <a:r>
                        <a:rPr lang="en-US" sz="1550" baseline="0" dirty="0" smtClean="0"/>
                        <a:t> 50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Plate</a:t>
                      </a:r>
                      <a:r>
                        <a:rPr lang="en-US" sz="1550" baseline="0" dirty="0" smtClean="0"/>
                        <a:t> Middle</a:t>
                      </a:r>
                      <a:endParaRPr lang="en-US" sz="1550" dirty="0" smtClean="0"/>
                    </a:p>
                    <a:p>
                      <a:pPr algn="ctr"/>
                      <a:r>
                        <a:rPr lang="en-US" sz="1550" dirty="0" smtClean="0"/>
                        <a:t>Element</a:t>
                      </a:r>
                      <a:r>
                        <a:rPr lang="en-US" sz="1550" baseline="0" dirty="0" smtClean="0"/>
                        <a:t> 1129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6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7662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 4741 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65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9" y="6150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Modal Combination Methods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875" y="1458977"/>
            <a:ext cx="1003935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Response spectrum analysis is actually an extension of normal modes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>
                <a:solidFill>
                  <a:prstClr val="black"/>
                </a:solidFill>
                <a:latin typeface="Calibri" pitchFamily="34" charset="0"/>
              </a:rPr>
              <a:t> ABSSUM   –   absolute sum method</a:t>
            </a: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>
                <a:solidFill>
                  <a:prstClr val="black"/>
                </a:solidFill>
                <a:latin typeface="Calibri" pitchFamily="34" charset="0"/>
              </a:rPr>
              <a:t> SRSS   –   square-root-of-the-sum-of-the-squares</a:t>
            </a: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>
                <a:solidFill>
                  <a:prstClr val="black"/>
                </a:solidFill>
                <a:latin typeface="Calibri" pitchFamily="34" charset="0"/>
              </a:rPr>
              <a:t> NRL   –   Naval Research Laboratory method</a:t>
            </a: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>
                <a:solidFill>
                  <a:prstClr val="black"/>
                </a:solidFill>
                <a:latin typeface="Calibri" pitchFamily="34" charset="0"/>
              </a:rPr>
              <a:t>The SRSS method is probably the best choice for response spectrum analysis because the modal oscillators tend to reach their respective peaks at different times according to frequency</a:t>
            </a: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228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>
                <a:solidFill>
                  <a:prstClr val="black"/>
                </a:solidFill>
                <a:latin typeface="Calibri" pitchFamily="34" charset="0"/>
              </a:rPr>
              <a:t>The lower natural frequency oscillators take longer to peak 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61999" y="1209674"/>
            <a:ext cx="10544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4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4958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where              is the mass-normalized eigenvector coefficient for coordinate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 and mode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j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38200" y="14859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Conservative assumption that all modal peaks occur simultaneously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14527"/>
              </p:ext>
            </p:extLst>
          </p:nvPr>
        </p:nvGraphicFramePr>
        <p:xfrm>
          <a:off x="2057400" y="2112377"/>
          <a:ext cx="29391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3" imgW="2311400" imgH="596900" progId="Equation.3">
                  <p:embed/>
                </p:oleObj>
              </mc:Choice>
              <mc:Fallback>
                <p:oleObj name="Equation" r:id="rId3" imgW="2311400" imgH="5969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12377"/>
                        <a:ext cx="293914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33149"/>
              </p:ext>
            </p:extLst>
          </p:nvPr>
        </p:nvGraphicFramePr>
        <p:xfrm>
          <a:off x="2133600" y="3445877"/>
          <a:ext cx="291737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5" imgW="2552700" imgH="596900" progId="Equation.3">
                  <p:embed/>
                </p:oleObj>
              </mc:Choice>
              <mc:Fallback>
                <p:oleObj name="Equation" r:id="rId5" imgW="2552700" imgH="5969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45877"/>
                        <a:ext cx="291737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/>
          </p:nvPr>
        </p:nvGraphicFramePr>
        <p:xfrm>
          <a:off x="2819400" y="44958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7" imgW="253780" imgH="253780" progId="Equation.3">
                  <p:embed/>
                </p:oleObj>
              </mc:Choice>
              <mc:Fallback>
                <p:oleObj name="Equation" r:id="rId7" imgW="253780" imgH="25378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958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33600" y="53340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These equations are valid for both relative displacement and absolute </a:t>
            </a:r>
            <a:r>
              <a:rPr lang="en-US" sz="1600" i="1" dirty="0" smtClean="0">
                <a:solidFill>
                  <a:prstClr val="black"/>
                </a:solidFill>
                <a:latin typeface="Calibri" pitchFamily="34" charset="0"/>
              </a:rPr>
              <a:t>acceleration</a:t>
            </a:r>
            <a:endParaRPr lang="en-US" sz="16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192485" y="3342189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676900" y="309650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Pick D values directly off of Relative Displacement SRS curve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1" y="55236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  <a:latin typeface="Calibri"/>
              </a:rPr>
              <a:t>ABSSUM </a:t>
            </a:r>
            <a:r>
              <a:rPr lang="en-US" sz="2000" b="1" dirty="0">
                <a:solidFill>
                  <a:srgbClr val="006699"/>
                </a:solidFill>
                <a:latin typeface="Calibri"/>
              </a:rPr>
              <a:t>Method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761999" y="1209674"/>
            <a:ext cx="10544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4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764" y="4718924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These equations are valid for both relative displacement and absolute </a:t>
            </a:r>
            <a:r>
              <a:rPr lang="en-US" sz="1600" i="1" dirty="0" smtClean="0">
                <a:solidFill>
                  <a:prstClr val="black"/>
                </a:solidFill>
                <a:latin typeface="Calibri" pitchFamily="34" charset="0"/>
              </a:rPr>
              <a:t>acceleration</a:t>
            </a:r>
            <a:endParaRPr lang="en-US" sz="16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554" y="283527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Pick D values directly off of Relative Displacement SRS curve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843954" y="3063875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Object 1"/>
          <p:cNvGraphicFramePr>
            <a:graphicFrameLocks noChangeAspect="1"/>
          </p:cNvGraphicFramePr>
          <p:nvPr>
            <p:extLst/>
          </p:nvPr>
        </p:nvGraphicFramePr>
        <p:xfrm>
          <a:off x="2795955" y="1920875"/>
          <a:ext cx="279810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3" imgW="2159000" imgH="647700" progId="Equation.3">
                  <p:embed/>
                </p:oleObj>
              </mc:Choice>
              <mc:Fallback>
                <p:oleObj name="Equation" r:id="rId3" imgW="2159000" imgH="647700" progId="Equation.3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955" y="1920875"/>
                        <a:ext cx="279810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719754" y="3292475"/>
          <a:ext cx="301438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5" imgW="2565400" imgH="647700" progId="Equation.3">
                  <p:embed/>
                </p:oleObj>
              </mc:Choice>
              <mc:Fallback>
                <p:oleObj name="Equation" r:id="rId5" imgW="2565400" imgH="6477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754" y="3292475"/>
                        <a:ext cx="301438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38226" y="675659"/>
            <a:ext cx="1603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99"/>
                </a:solidFill>
                <a:latin typeface="Calibri"/>
              </a:rPr>
              <a:t>SRSS Method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761999" y="1209674"/>
            <a:ext cx="10544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8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4798"/>
              </p:ext>
            </p:extLst>
          </p:nvPr>
        </p:nvGraphicFramePr>
        <p:xfrm>
          <a:off x="1798888" y="908177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117.6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2266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1045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375,225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sum = 613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69" y="3494029"/>
            <a:ext cx="9315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This checking method is an approximation for the response of a multi-degree-of-freedom system to an SRS input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table is taken from the plate model modal analysis results prior to the addition of the seismic mass, with three added columns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set composed of modes 1, 6, 12 &amp; 19 accounts for almost 99% of the total mass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seventh column is the participation factor times the eigenvector times the SRS specification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sum of the absolute responses is 1045 G, which conservatively assumes that each mode reaches its peak at the same time as the others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“square root of the sum of the squares” is 613 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FEA modal transient peak response was 586 G which passes the “sanity check”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2469" y="246491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Acceleration Response Check for 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Mid Edge Node </a:t>
            </a: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49 T3</a:t>
            </a:r>
          </a:p>
        </p:txBody>
      </p:sp>
    </p:spTree>
    <p:extLst>
      <p:ext uri="{BB962C8B-B14F-4D97-AF65-F5344CB8AC3E}">
        <p14:creationId xmlns:p14="http://schemas.microsoft.com/office/powerpoint/2010/main" val="27712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E71E270-E854-45F9-AB35-FDC7D3D2E864}" type="slidenum">
              <a:rPr lang="en-US" altLang="en-US" sz="1400">
                <a:solidFill>
                  <a:schemeClr val="bg2"/>
                </a:solidFill>
              </a:rPr>
              <a:pPr/>
              <a:t>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503921" y="945695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664464" y="1581912"/>
            <a:ext cx="10954512" cy="1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91896" y="979223"/>
            <a:ext cx="4419600" cy="461665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70000"/>
              </a:lnSpc>
              <a:defRPr/>
            </a:pPr>
            <a:r>
              <a:rPr kumimoji="1" lang="en-US" sz="2400" b="1" kern="0" dirty="0">
                <a:solidFill>
                  <a:srgbClr val="009999"/>
                </a:solidFill>
                <a:ea typeface="+mj-ea"/>
                <a:cs typeface="+mj-cs"/>
              </a:rPr>
              <a:t>Reference</a:t>
            </a:r>
          </a:p>
        </p:txBody>
      </p:sp>
      <p:pic>
        <p:nvPicPr>
          <p:cNvPr id="14342" name="Picture 6" descr="http://ak.buy.com/PI/0/300/30654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84" y="2005584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111496" y="3061990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i="1" dirty="0"/>
              <a:t>Steinberg’s </a:t>
            </a:r>
            <a:r>
              <a:rPr lang="en-US" altLang="en-US" sz="1800" i="1" dirty="0" smtClean="0"/>
              <a:t>text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965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42667"/>
              </p:ext>
            </p:extLst>
          </p:nvPr>
        </p:nvGraphicFramePr>
        <p:xfrm>
          <a:off x="1727819" y="114948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117.6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2266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833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228033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sum = 478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7819" y="4158873"/>
            <a:ext cx="8315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table is taken from the plate model modal analysis results prior to the addition of the seismic mass, with three added columns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sum of the absolute responses is 833 G, which conservatively assumes that each mode reaches its peak at the same time as the others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“square root of the sum of the squares” is 478 G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FEA modal transient peak response was 461 G which passes the “sanity check”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4894" y="328654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Acceleration Response Check for 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Center Node </a:t>
            </a: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1201 T3</a:t>
            </a:r>
          </a:p>
        </p:txBody>
      </p:sp>
    </p:spTree>
    <p:extLst>
      <p:ext uri="{BB962C8B-B14F-4D97-AF65-F5344CB8AC3E}">
        <p14:creationId xmlns:p14="http://schemas.microsoft.com/office/powerpoint/2010/main" val="22634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6464" y="791332"/>
            <a:ext cx="739444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/>
                </a:solidFill>
                <a:latin typeface="Calibri"/>
              </a:rPr>
              <a:t>Matlab Command Window &gt;&gt; spec=[10 10; 2000 2000; 10000 2000]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7294" y="246494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SRS Modal Combination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13087"/>
            <a:ext cx="7790476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694" y="607853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SRS Modal Combination Results, 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Center Node </a:t>
            </a: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1201 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1170" y="1143000"/>
            <a:ext cx="81972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SRS Q=10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(Hz)   Accel(G)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Q=10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SRS(G)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117.6 	    117.6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723.6 	    723.6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1502 	     1502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2266 	     2000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Part          Eigen       SRS       Modal Response 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Factor        vector      Accel(G)     Accel(G)      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117.6 	   0.0923 	13.98 	  117.6 	    151.7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723.6 	   0.0182         -22.28 	  723.6 	    293.4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1502 	   0.0123 	2.499 	   1502 	    46.17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2266 	   0.0053 	32.2 	   2000 	    341.3</a:t>
            </a: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ABSSUM=   832.7 G   SRSS=   477.2 G</a:t>
            </a:r>
          </a:p>
        </p:txBody>
      </p:sp>
    </p:spTree>
    <p:extLst>
      <p:ext uri="{BB962C8B-B14F-4D97-AF65-F5344CB8AC3E}">
        <p14:creationId xmlns:p14="http://schemas.microsoft.com/office/powerpoint/2010/main" val="34652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59000"/>
              </p:ext>
            </p:extLst>
          </p:nvPr>
        </p:nvGraphicFramePr>
        <p:xfrm>
          <a:off x="2600325" y="2919726"/>
          <a:ext cx="3725839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45">
                  <a:extLst>
                    <a:ext uri="{9D8B030D-6E8A-4147-A177-3AD203B41FA5}">
                      <a16:colId xmlns:a16="http://schemas.microsoft.com/office/drawing/2014/main" val="3987744968"/>
                    </a:ext>
                  </a:extLst>
                </a:gridCol>
                <a:gridCol w="2853494">
                  <a:extLst>
                    <a:ext uri="{9D8B030D-6E8A-4147-A177-3AD203B41FA5}">
                      <a16:colId xmlns:a16="http://schemas.microsoft.com/office/drawing/2014/main" val="256391824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Elastic modulus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1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Mass per volume</a:t>
                      </a:r>
                      <a:endParaRPr lang="en-US" sz="15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269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0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Modal velocity</a:t>
                      </a:r>
                      <a:endParaRPr lang="en-US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54433"/>
                  </a:ext>
                </a:extLst>
              </a:tr>
            </a:tbl>
          </a:graphicData>
        </a:graphic>
      </p:graphicFrame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7903" y="1228653"/>
            <a:ext cx="40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The stress 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]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for mode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is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76325" y="342696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Stress-Velocity Equation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93096"/>
              </p:ext>
            </p:extLst>
          </p:nvPr>
        </p:nvGraphicFramePr>
        <p:xfrm>
          <a:off x="2800350" y="2002833"/>
          <a:ext cx="2819400" cy="40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r:id="rId3" imgW="1726451" imgH="266584" progId="Equation.3">
                  <p:embed/>
                </p:oleObj>
              </mc:Choice>
              <mc:Fallback>
                <p:oleObj r:id="rId3" imgW="1726451" imgH="266584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002833"/>
                        <a:ext cx="2819400" cy="400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71700" y="4670490"/>
            <a:ext cx="765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Ĉ is a constant of proportionality dependent upon the geometry of the structure, often assumed for complex equipment to be   4 &lt;  Ĉ  &lt; 8</a:t>
            </a: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Ĉ  ≈  2   for all normal modes of homogeneous plates and beams</a:t>
            </a:r>
          </a:p>
        </p:txBody>
      </p:sp>
    </p:spTree>
    <p:extLst>
      <p:ext uri="{BB962C8B-B14F-4D97-AF65-F5344CB8AC3E}">
        <p14:creationId xmlns:p14="http://schemas.microsoft.com/office/powerpoint/2010/main" val="488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524001"/>
            <a:ext cx="7161905" cy="42571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84125" y="2819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Vibrationdata Shock Toolbox</a:t>
            </a:r>
          </a:p>
        </p:txBody>
      </p:sp>
    </p:spTree>
    <p:extLst>
      <p:ext uri="{BB962C8B-B14F-4D97-AF65-F5344CB8AC3E}">
        <p14:creationId xmlns:p14="http://schemas.microsoft.com/office/powerpoint/2010/main" val="28482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01539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MDOF SRS Stress Analysis for Node 1201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9552" y="589812"/>
            <a:ext cx="7394448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Matlab Command Window &gt;&gt; spec=[10 10; 2000 2000; 10000 2000]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12" y="927592"/>
            <a:ext cx="9152381" cy="5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8967" y="5963935"/>
            <a:ext cx="792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The peak velocity response occurs at center Node 1201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The peak stress occurs near each of the four corners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The stress-velocity calculation accounts for this difference</a:t>
            </a:r>
          </a:p>
        </p:txBody>
      </p:sp>
    </p:spTree>
    <p:extLst>
      <p:ext uri="{BB962C8B-B14F-4D97-AF65-F5344CB8AC3E}">
        <p14:creationId xmlns:p14="http://schemas.microsoft.com/office/powerpoint/2010/main" val="29582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143000"/>
            <a:ext cx="7848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666" y="129776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Peak MDOF SRS Stress from Node 1201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275" y="5598066"/>
            <a:ext cx="901065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peak FEA response spectrum stress for the whole plate was 7662 psi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FEA stress passes sanity check, but a lower  Ĉ  value may be justified so that the SRSS agrees more closely with the FEA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2464" y="748167"/>
            <a:ext cx="8086072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SRS Q=10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(Hz)   Accel(G)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Q=10 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  SRS(G) 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117.6		117.6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723.6 	723.6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1502 	 1502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2266 	 2000</a:t>
            </a:r>
          </a:p>
          <a:p>
            <a:endParaRPr lang="en-US" sz="135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Q    Part      Eigen    Accel    PV SRS   Modal Response  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      Factor    vector   SRS(G)  (in/sec)  Stress(psi)        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117.6	      10	  0.0923	   13.98	   117.6	    61.43      8070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723.6	      10	  0.0182	  -22.28	   723.6	    61.43      2536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1502	      10	  0.0123	   2.499	    1502	    61.43      192.2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2266	      10	  0.0053	    32.2	    2000	    54.22       942</a:t>
            </a:r>
          </a:p>
          <a:p>
            <a:r>
              <a:rPr lang="en-US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ABSSUM=    11740 psi  SRSS=   8513.1 psi </a:t>
            </a:r>
            <a:endParaRPr lang="en-US" sz="135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8925" y="1574285"/>
            <a:ext cx="466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Hybrid Gaberson Stress-Velocity Relationship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16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" y="638175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CC"/>
                </a:solidFill>
                <a:latin typeface="Calibri"/>
              </a:rPr>
              <a:t>Unit 201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638425" y="1886982"/>
            <a:ext cx="635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>
                <a:solidFill>
                  <a:srgbClr val="003366"/>
                </a:solidFill>
                <a:latin typeface="Calibri"/>
                <a:cs typeface="Arial" pitchFamily="34" charset="0"/>
              </a:rPr>
              <a:t>Nastran FEA Base Excitation Response Spectrum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 smtClean="0">
                <a:solidFill>
                  <a:srgbClr val="003366"/>
                </a:solidFill>
                <a:latin typeface="Calibri"/>
                <a:cs typeface="Arial" pitchFamily="34" charset="0"/>
              </a:rPr>
              <a:t> </a:t>
            </a:r>
            <a:endParaRPr lang="en-US" sz="9600" b="1" dirty="0">
              <a:solidFill>
                <a:srgbClr val="003366"/>
              </a:solidFill>
              <a:latin typeface="Calibri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7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1970" y="1447801"/>
            <a:ext cx="533693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Shock and vibration analysis can be performed either in the frequency or time domain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Continue with plate from Unit 200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Aluminum, 12 x 12 x 0.25 inch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Translation constrained at corner nodes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Mount plate to heavy seismic mass via rigid links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Use response spectrum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SRS is “shock response spectrum”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Compare results with modal transient analysis from Unit 200</a:t>
            </a: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i="1" dirty="0">
                <a:solidFill>
                  <a:prstClr val="black"/>
                </a:solidFill>
                <a:latin typeface="Calibri"/>
              </a:rPr>
              <a:t>The following software steps must be followed carefully, otherwise errors will result</a:t>
            </a:r>
          </a:p>
        </p:txBody>
      </p:sp>
      <p:sp>
        <p:nvSpPr>
          <p:cNvPr id="6" name="Cube 10"/>
          <p:cNvSpPr>
            <a:spLocks noChangeArrowheads="1"/>
          </p:cNvSpPr>
          <p:nvPr/>
        </p:nvSpPr>
        <p:spPr bwMode="auto">
          <a:xfrm>
            <a:off x="2549769" y="3305286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2702169" y="2390886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5"/>
          <p:cNvCxnSpPr>
            <a:cxnSpLocks noChangeShapeType="1"/>
          </p:cNvCxnSpPr>
          <p:nvPr/>
        </p:nvCxnSpPr>
        <p:spPr bwMode="auto">
          <a:xfrm>
            <a:off x="3006969" y="2238486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1"/>
          <p:cNvCxnSpPr>
            <a:cxnSpLocks noChangeShapeType="1"/>
          </p:cNvCxnSpPr>
          <p:nvPr/>
        </p:nvCxnSpPr>
        <p:spPr bwMode="auto">
          <a:xfrm flipH="1">
            <a:off x="3464169" y="1933686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5"/>
          <p:cNvCxnSpPr>
            <a:cxnSpLocks noChangeShapeType="1"/>
          </p:cNvCxnSpPr>
          <p:nvPr/>
        </p:nvCxnSpPr>
        <p:spPr bwMode="auto">
          <a:xfrm flipH="1">
            <a:off x="3464169" y="2390886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arallelogram 34"/>
          <p:cNvSpPr>
            <a:spLocks noChangeArrowheads="1"/>
          </p:cNvSpPr>
          <p:nvPr/>
        </p:nvSpPr>
        <p:spPr bwMode="auto">
          <a:xfrm>
            <a:off x="2702169" y="1857486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1569" y="2770935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/>
              </a:rPr>
              <a:t>Rigid links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62" y="1524000"/>
            <a:ext cx="5390476" cy="31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Add Constraints to Current Constraint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562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All DOF fixed except TZ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139480" y="3394609"/>
            <a:ext cx="489920" cy="3391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39480" y="4019049"/>
            <a:ext cx="485438" cy="2556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FF13329-A2C4-4028-8657-7C9C030AF3BD}" type="slidenum">
              <a:rPr lang="en-US" altLang="en-US" sz="1400">
                <a:solidFill>
                  <a:schemeClr val="bg2"/>
                </a:solidFill>
              </a:rPr>
              <a:pPr/>
              <a:t>7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610600" y="833735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640080" y="1456944"/>
            <a:ext cx="10576560" cy="426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0080" y="859536"/>
            <a:ext cx="4419600" cy="7620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70000"/>
              </a:lnSpc>
              <a:defRPr/>
            </a:pPr>
            <a:r>
              <a:rPr kumimoji="1" lang="en-US" sz="2400" b="1" kern="0" dirty="0">
                <a:solidFill>
                  <a:srgbClr val="009999"/>
                </a:solidFill>
                <a:ea typeface="+mj-ea"/>
                <a:cs typeface="+mj-cs"/>
              </a:rPr>
              <a:t>Circuit </a:t>
            </a:r>
            <a:r>
              <a:rPr kumimoji="1" lang="en-US" sz="2400" b="1" kern="0" dirty="0" smtClean="0">
                <a:solidFill>
                  <a:srgbClr val="009999"/>
                </a:solidFill>
                <a:ea typeface="+mj-ea"/>
                <a:cs typeface="+mj-cs"/>
              </a:rPr>
              <a:t>Boards &amp; Piece Parts</a:t>
            </a:r>
            <a:endParaRPr kumimoji="1" lang="en-US" sz="2400" b="1" kern="0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pic>
        <p:nvPicPr>
          <p:cNvPr id="16390" name="Picture 2" descr="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96" y="2118360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http://www.hottconsultants.com/outlines/pcb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96" y="2097024"/>
            <a:ext cx="4324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Create New Constraint Set Called Kinematic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219201"/>
            <a:ext cx="6933333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48" y="1498063"/>
            <a:ext cx="4961905" cy="29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Add Constraint to Kinematic Set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400534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Constrain TZ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6538" y="5029201"/>
            <a:ext cx="572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seismic mass is constrained in TZ which is the response spectrum base drive axis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48" y="3595821"/>
            <a:ext cx="752381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42005"/>
              </p:ext>
            </p:extLst>
          </p:nvPr>
        </p:nvGraphicFramePr>
        <p:xfrm>
          <a:off x="3200400" y="1143000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12496722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16996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fn</a:t>
                      </a:r>
                      <a:r>
                        <a:rPr lang="en-US" dirty="0" smtClean="0"/>
                        <a:t>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Accel (G)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9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12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Shock Response Spectrum  Q=10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3429000"/>
            <a:ext cx="71628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Good practice to extrapolate specification down to 10 Hz if it begins at 100 Hz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Because model may have modes below 100 Hz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Aerospace SRS specifications are typically log-log format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So good practice to perform log-log interpolation as shown in following slides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Go to Matlab Workspace and type: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&gt;&gt; spec=[10 10; 2000 2000; 10000 2000]</a:t>
            </a:r>
          </a:p>
        </p:txBody>
      </p:sp>
    </p:spTree>
    <p:extLst>
      <p:ext uri="{BB962C8B-B14F-4D97-AF65-F5344CB8AC3E}">
        <p14:creationId xmlns:p14="http://schemas.microsoft.com/office/powerpoint/2010/main" val="28351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View Response Spectrum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371" y="5871680"/>
            <a:ext cx="681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Change title from TABLED2 to SRS_Q10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9" y="1045443"/>
            <a:ext cx="6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0866" y="12459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Response Function vs. Critical Damping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0867" y="5226804"/>
            <a:ext cx="8363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For simplicity, the model damping and SRS specification are both Q=10 or 0.05 fraction critical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Function 7 is the SRS specification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Specifications for other damping values could also be entered as functions and referenced in this table, as needed for interpolation if the model has other damping values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prstClr val="black"/>
                </a:solidFill>
                <a:latin typeface="Calibri"/>
              </a:rPr>
              <a:t>Multiple SRS specifications is covered in Unit 202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34" y="574610"/>
            <a:ext cx="6733333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0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Normal Modes Analysis with Response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77" y="905574"/>
            <a:ext cx="4152381" cy="45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776710"/>
            <a:ext cx="2990476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066800"/>
            <a:ext cx="4428571" cy="44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0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Normal Modes Analysis Parameters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2886527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Solve for 20 modes</a:t>
            </a:r>
          </a:p>
        </p:txBody>
      </p:sp>
    </p:spTree>
    <p:extLst>
      <p:ext uri="{BB962C8B-B14F-4D97-AF65-F5344CB8AC3E}">
        <p14:creationId xmlns:p14="http://schemas.microsoft.com/office/powerpoint/2010/main" val="2132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1447801"/>
            <a:ext cx="2933333" cy="2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0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Nastran Output for Modal Analysis</a:t>
            </a:r>
          </a:p>
        </p:txBody>
      </p:sp>
    </p:spTree>
    <p:extLst>
      <p:ext uri="{BB962C8B-B14F-4D97-AF65-F5344CB8AC3E}">
        <p14:creationId xmlns:p14="http://schemas.microsoft.com/office/powerpoint/2010/main" val="9553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69097"/>
            <a:ext cx="3209524" cy="3942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SRS Cross-Reference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0614" y="168799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This is the function that relates the SRS specifications to their respective damping cases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86030" y="1981200"/>
            <a:ext cx="533771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76973" y="3124201"/>
            <a:ext cx="638861" cy="16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293808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“Square root of the sum of the squares”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8963" y="4101382"/>
            <a:ext cx="341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responses from modes with closely-spaced frequencies will be lumped together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76972" y="3608107"/>
            <a:ext cx="778734" cy="60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129043"/>
            <a:ext cx="3028571" cy="4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0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Boundary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799" y="13716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Main Constraint function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436701" y="1540878"/>
            <a:ext cx="467099" cy="13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1440" y="341479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input constraint, TZ for this example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7149" y="3617830"/>
            <a:ext cx="467099" cy="13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1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30A5A82-107B-4C1C-9168-4568164B7AD3}" type="slidenum">
              <a:rPr lang="en-US" altLang="en-US" sz="1400">
                <a:solidFill>
                  <a:schemeClr val="bg2"/>
                </a:solidFill>
              </a:rPr>
              <a:pPr/>
              <a:t>8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610600" y="627064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838200" y="1317330"/>
            <a:ext cx="10171176" cy="176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779464"/>
            <a:ext cx="4419600" cy="7620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70000"/>
              </a:lnSpc>
              <a:defRPr/>
            </a:pPr>
            <a:r>
              <a:rPr kumimoji="1" lang="en-US" sz="2400" b="1" kern="0" dirty="0">
                <a:solidFill>
                  <a:srgbClr val="009999"/>
                </a:solidFill>
                <a:ea typeface="+mj-ea"/>
                <a:cs typeface="+mj-cs"/>
              </a:rPr>
              <a:t>Solder Joints</a:t>
            </a:r>
          </a:p>
        </p:txBody>
      </p: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975360" y="2067138"/>
            <a:ext cx="3124200" cy="2286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en-US" sz="1700" dirty="0">
                <a:latin typeface="Calibri" panose="020F0502020204030204" pitchFamily="34" charset="0"/>
              </a:rPr>
              <a:t>Aerospace and military components must be designed and tested to withstand shock and vibration environments</a:t>
            </a:r>
          </a:p>
        </p:txBody>
      </p:sp>
      <p:pic>
        <p:nvPicPr>
          <p:cNvPr id="17415" name="Picture 2" descr="http://caltexsci.com/photogallery/3D/J%20lead%20cr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1438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5062728" y="5522976"/>
            <a:ext cx="5105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700" i="1">
                <a:solidFill>
                  <a:srgbClr val="000000"/>
                </a:solidFill>
                <a:latin typeface="Calibri" panose="020F0502020204030204" pitchFamily="34" charset="0"/>
              </a:rPr>
              <a:t>Cracked solder Joints for Piece Part with “J leads”</a:t>
            </a:r>
          </a:p>
        </p:txBody>
      </p:sp>
    </p:spTree>
    <p:extLst>
      <p:ext uri="{BB962C8B-B14F-4D97-AF65-F5344CB8AC3E}">
        <p14:creationId xmlns:p14="http://schemas.microsoft.com/office/powerpoint/2010/main" val="3229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66" y="1274551"/>
            <a:ext cx="4895238" cy="461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0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Outputs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4800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Get output f06 file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791202" y="4969878"/>
            <a:ext cx="1371599" cy="67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1480455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Quick and easy to output results at all nodes &amp; elements for response spectrum analysis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Only subset of nodes &amp; elements was output for modal transient analysis due to file size and processing time considerations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4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28" y="990601"/>
            <a:ext cx="8914286" cy="385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Export Nastran Analysis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1" y="5232715"/>
            <a:ext cx="201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Export analysis file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Run in Nastran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8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Vibrationdata GUI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6" y="990600"/>
            <a:ext cx="9026424" cy="4800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33370" y="3886200"/>
            <a:ext cx="2438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1"/>
            <a:ext cx="5295238" cy="414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Nastran Toolbox</a:t>
            </a:r>
          </a:p>
        </p:txBody>
      </p:sp>
    </p:spTree>
    <p:extLst>
      <p:ext uri="{BB962C8B-B14F-4D97-AF65-F5344CB8AC3E}">
        <p14:creationId xmlns:p14="http://schemas.microsoft.com/office/powerpoint/2010/main" val="17492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19200"/>
            <a:ext cx="6685714" cy="4990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 Response Spectrum Results from f06 File</a:t>
            </a:r>
          </a:p>
        </p:txBody>
      </p:sp>
    </p:spTree>
    <p:extLst>
      <p:ext uri="{BB962C8B-B14F-4D97-AF65-F5344CB8AC3E}">
        <p14:creationId xmlns:p14="http://schemas.microsoft.com/office/powerpoint/2010/main" val="1641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53" y="962506"/>
            <a:ext cx="5142857" cy="3838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Response Spectrum Acceleration Results</a:t>
            </a:r>
          </a:p>
        </p:txBody>
      </p:sp>
      <p:sp>
        <p:nvSpPr>
          <p:cNvPr id="3" name="Oval 2"/>
          <p:cNvSpPr/>
          <p:nvPr/>
        </p:nvSpPr>
        <p:spPr>
          <a:xfrm>
            <a:off x="2057400" y="3886200"/>
            <a:ext cx="5029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0286" y="5334000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Center node 1201 has T3 peak acceleration = 475.9 G from response spectrum analysis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Modal transient result from Unit 200 was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461 G for this node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13506"/>
            <a:ext cx="6885714" cy="383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465150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1201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429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49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3124201"/>
            <a:ext cx="381000" cy="47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38800" y="2971800"/>
            <a:ext cx="1219200" cy="16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Response Spectrum Acceleration Results (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31096" y="5373567"/>
            <a:ext cx="794464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Center node 1201 had T3 peak acceleration = 475.9 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Edge node 49 had highest T3 peak acceleration = 612.5 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By symmetry, three other edge nodes should have this same acceleration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But node 1201 had highest displacement and velocity responses</a:t>
            </a:r>
          </a:p>
        </p:txBody>
      </p:sp>
    </p:spTree>
    <p:extLst>
      <p:ext uri="{BB962C8B-B14F-4D97-AF65-F5344CB8AC3E}">
        <p14:creationId xmlns:p14="http://schemas.microsoft.com/office/powerpoint/2010/main" val="469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Response Spectrum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Results - SRSS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978451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Maximum Displacements: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T1:      2376     0.00000 in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T2:       931     0.00000 in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T3:      1201     0.10746 in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R1:         1     0.02054 rad/sec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R2:         1     0.02054 rad/sec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R3:         1     0.00000 rad/sec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0700" y="3160966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Maximum velocities: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T1:      2376       0.000 in/sec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T2:       931       0.000 in/sec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T3:      1201      83.665 in/sec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R1:         1      20.246 rad/sec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R2:         1      20.246 rad/sec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R3:         1       0.000 rad/sec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3685" y="849685"/>
            <a:ext cx="43632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Maximum accelerations: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T1:      2376         0.000 G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T2:       931         0.000 G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T3:        49       612.541 G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R1:         1    116739.700 rad/sec^2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R2:         1    116739.700 rad/sec^2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R3:         1         0.000 rad/sec^2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91200" y="849685"/>
            <a:ext cx="0" cy="466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895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75751" y="3130189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Maximum Quad4 Stress: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element     value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NORMAL-X    :     1105    6047.053 psi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NORMAL-Y    :       24    6047.053 psi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SHEAR-XY    :       50    4798.865 psi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MAJOR PRNCPL:       24    6047.816 psi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MINOR PRNCPL:     1128    4997.801 psi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VON MISES   :       50    8400.833 psi</a:t>
            </a:r>
          </a:p>
        </p:txBody>
      </p:sp>
    </p:spTree>
    <p:extLst>
      <p:ext uri="{BB962C8B-B14F-4D97-AF65-F5344CB8AC3E}">
        <p14:creationId xmlns:p14="http://schemas.microsoft.com/office/powerpoint/2010/main" val="29422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83409"/>
              </p:ext>
            </p:extLst>
          </p:nvPr>
        </p:nvGraphicFramePr>
        <p:xfrm>
          <a:off x="2110415" y="1143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Interpolated 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2266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833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227896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sum = 477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1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Acceleration Response Check for Node 1201 T3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0415" y="4343400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Center node 1201 had T3 peak acceleration = 475.9 G from the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FEA SRSS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FEA value passes the modal combination check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90600"/>
            <a:ext cx="9227505" cy="487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19800" y="22860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7752" y="44196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GUI</a:t>
            </a:r>
          </a:p>
        </p:txBody>
      </p:sp>
    </p:spTree>
    <p:extLst>
      <p:ext uri="{BB962C8B-B14F-4D97-AF65-F5344CB8AC3E}">
        <p14:creationId xmlns:p14="http://schemas.microsoft.com/office/powerpoint/2010/main" val="18070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193" y="418982"/>
            <a:ext cx="38540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100" b="1" dirty="0">
                <a:solidFill>
                  <a:srgbClr val="006699"/>
                </a:solidFill>
                <a:cs typeface="Arial" pitchFamily="34" charset="0"/>
              </a:rPr>
              <a:t>Solder Joint &amp; Lead Wire Failures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2192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057657"/>
            <a:ext cx="47720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55193" y="5029201"/>
            <a:ext cx="844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Adhesive failure and rupture of solder joint after a stringent shock test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Large deflection of PCB resulting from an insufficient support/reinforcement of the PCB combined with high shock loads (above 2000g SRS, depending on the induced PCB deflection), can lead to adhesive failure and rupture of solder joint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5729" y="186553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itchFamily="34" charset="0"/>
              </a:rPr>
              <a:t>Staking needed for parts weighing more than 5 grams</a:t>
            </a:r>
          </a:p>
        </p:txBody>
      </p:sp>
    </p:spTree>
    <p:extLst>
      <p:ext uri="{BB962C8B-B14F-4D97-AF65-F5344CB8AC3E}">
        <p14:creationId xmlns:p14="http://schemas.microsoft.com/office/powerpoint/2010/main" val="31227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83" y="1280992"/>
            <a:ext cx="7247619" cy="44380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0792" y="2438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1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Shock Toolbox</a:t>
            </a:r>
          </a:p>
        </p:txBody>
      </p:sp>
    </p:spTree>
    <p:extLst>
      <p:ext uri="{BB962C8B-B14F-4D97-AF65-F5344CB8AC3E}">
        <p14:creationId xmlns:p14="http://schemas.microsoft.com/office/powerpoint/2010/main" val="18423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6352143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	&gt;&gt; spec=[10 10; 2000 2000; 10000 2000]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1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SRS Modal Combination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62" y="733762"/>
            <a:ext cx="7790476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1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SRS Modal Combination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1170" y="1143000"/>
            <a:ext cx="81972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SRS Q=10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(Hz)   Accel(G)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Q=10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SRS(G)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117.6 	    117.6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723.6 	    723.6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1502 	     1502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2266 	     2000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Part          Eigen       SRS       Modal Response 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(Hz)       Factor        vector      Accel(G)     Accel(G)       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117.6 	   0.0923 	13.98 	  117.6 	    151.7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723.6 	   0.0182         -22.28 	  723.6 	    293.4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1502 	   0.0123 	2.499 	   1502 	    46.17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2266 	   0.0053 	32.2 	   2000 	    341.3</a:t>
            </a:r>
          </a:p>
          <a:p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ABSSUM=   832.7 G   SRSS=   477.2 G</a:t>
            </a:r>
          </a:p>
        </p:txBody>
      </p:sp>
    </p:spTree>
    <p:extLst>
      <p:ext uri="{BB962C8B-B14F-4D97-AF65-F5344CB8AC3E}">
        <p14:creationId xmlns:p14="http://schemas.microsoft.com/office/powerpoint/2010/main" val="20144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36357"/>
              </p:ext>
            </p:extLst>
          </p:nvPr>
        </p:nvGraphicFramePr>
        <p:xfrm>
          <a:off x="2110415" y="1143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Interpolated 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2266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1045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375225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sum = 613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1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Acceleration Response Check for Node 49 T3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0415" y="4343400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Edge node 49 had T3 peak acceleration = 612.5 G from the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FEA SRSS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The FEA value passes the modal combination check</a:t>
            </a:r>
          </a:p>
        </p:txBody>
      </p:sp>
    </p:spTree>
    <p:extLst>
      <p:ext uri="{BB962C8B-B14F-4D97-AF65-F5344CB8AC3E}">
        <p14:creationId xmlns:p14="http://schemas.microsoft.com/office/powerpoint/2010/main" val="12887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86" y="990600"/>
            <a:ext cx="7914286" cy="45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T3 Acceleration Contour Plot, unit = in/sec^2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3781" y="6017796"/>
            <a:ext cx="7944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Import the f06 file into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Femap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 and then  View &gt; Select</a:t>
            </a:r>
          </a:p>
        </p:txBody>
      </p:sp>
    </p:spTree>
    <p:extLst>
      <p:ext uri="{BB962C8B-B14F-4D97-AF65-F5344CB8AC3E}">
        <p14:creationId xmlns:p14="http://schemas.microsoft.com/office/powerpoint/2010/main" val="17676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7876190" cy="4609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T3 Velocity Contour Plot, unit = in/sec</a:t>
            </a:r>
          </a:p>
        </p:txBody>
      </p:sp>
    </p:spTree>
    <p:extLst>
      <p:ext uri="{BB962C8B-B14F-4D97-AF65-F5344CB8AC3E}">
        <p14:creationId xmlns:p14="http://schemas.microsoft.com/office/powerpoint/2010/main" val="42417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T3 Translation Contour Plot, unit = inch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157572"/>
            <a:ext cx="7895238" cy="454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3781" y="6017796"/>
            <a:ext cx="7944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This is actually the relative displacement</a:t>
            </a:r>
          </a:p>
        </p:txBody>
      </p:sp>
    </p:spTree>
    <p:extLst>
      <p:ext uri="{BB962C8B-B14F-4D97-AF65-F5344CB8AC3E}">
        <p14:creationId xmlns:p14="http://schemas.microsoft.com/office/powerpoint/2010/main" val="2608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127442"/>
            <a:ext cx="5923809" cy="4123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Response Spectrum Stress Elements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4600" y="1855043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46424" y="5504999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Element 50 had the highest Von Mises stress = 8401 psi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Element 1129 had Von Mises stress = 5001 psi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52005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Element 50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90704" y="2932153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459716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Element 1129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1" y="4443360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1201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80442" y="2840899"/>
            <a:ext cx="1253759" cy="16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9660" y="1214993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101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7132" y="1384270"/>
            <a:ext cx="392868" cy="46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Matlab: Response Spectrum Stress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66800"/>
            <a:ext cx="6076190" cy="22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40" y="3687887"/>
            <a:ext cx="63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76" y="1167096"/>
            <a:ext cx="7819048" cy="45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1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Von Mises Stress Contour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Plot  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e\u1e_slide4.mp3"/>
  <p:tag name="PPSNARRATION" val="102,1678382384,C:\unit_22c\NA_Unit_22c_Damped_Sine_Synth_c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e\u1e_slide4.mp3"/>
  <p:tag name="PPSNARRATION" val="106,1678382384,C:\unit_22c\NA_Unit_22c_Damped_Sine_Synth_c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53,1678382384,C:\unit_22b\NA_Unit_22b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4285</Words>
  <Application>Microsoft Office PowerPoint</Application>
  <PresentationFormat>Widescreen</PresentationFormat>
  <Paragraphs>1047</Paragraphs>
  <Slides>103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20" baseType="lpstr">
      <vt:lpstr>ＭＳ Ｐゴシック</vt:lpstr>
      <vt:lpstr>Arial</vt:lpstr>
      <vt:lpstr>Calibri</vt:lpstr>
      <vt:lpstr>Calibri Light</vt:lpstr>
      <vt:lpstr>Cambria Math</vt:lpstr>
      <vt:lpstr>Courier New</vt:lpstr>
      <vt:lpstr>Helvetica</vt:lpstr>
      <vt:lpstr>Monotype Sorts</vt:lpstr>
      <vt:lpstr>Symbol</vt:lpstr>
      <vt:lpstr>Times New Roman</vt:lpstr>
      <vt:lpstr>Wingdings</vt:lpstr>
      <vt:lpstr>Office Theme</vt:lpstr>
      <vt:lpstr>62_Office Theme</vt:lpstr>
      <vt:lpstr>1_Office Theme</vt:lpstr>
      <vt:lpstr>2_Office Theme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Dynamic Concepts,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tirvine</dc:creator>
  <cp:lastModifiedBy>tirvine</cp:lastModifiedBy>
  <cp:revision>112</cp:revision>
  <dcterms:created xsi:type="dcterms:W3CDTF">2018-04-26T16:19:49Z</dcterms:created>
  <dcterms:modified xsi:type="dcterms:W3CDTF">2018-05-18T16:56:07Z</dcterms:modified>
</cp:coreProperties>
</file>