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65" r:id="rId3"/>
  </p:sldMasterIdLst>
  <p:notesMasterIdLst>
    <p:notesMasterId r:id="rId52"/>
  </p:notesMasterIdLst>
  <p:sldIdLst>
    <p:sldId id="267" r:id="rId4"/>
    <p:sldId id="293" r:id="rId5"/>
    <p:sldId id="294" r:id="rId6"/>
    <p:sldId id="295" r:id="rId7"/>
    <p:sldId id="296" r:id="rId8"/>
    <p:sldId id="297" r:id="rId9"/>
    <p:sldId id="261" r:id="rId10"/>
    <p:sldId id="262" r:id="rId11"/>
    <p:sldId id="263" r:id="rId12"/>
    <p:sldId id="265" r:id="rId13"/>
    <p:sldId id="264" r:id="rId14"/>
    <p:sldId id="310" r:id="rId15"/>
    <p:sldId id="309" r:id="rId16"/>
    <p:sldId id="308" r:id="rId17"/>
    <p:sldId id="301" r:id="rId18"/>
    <p:sldId id="306" r:id="rId19"/>
    <p:sldId id="307" r:id="rId20"/>
    <p:sldId id="299" r:id="rId21"/>
    <p:sldId id="300" r:id="rId22"/>
    <p:sldId id="302" r:id="rId23"/>
    <p:sldId id="312" r:id="rId24"/>
    <p:sldId id="305" r:id="rId25"/>
    <p:sldId id="311" r:id="rId26"/>
    <p:sldId id="314" r:id="rId27"/>
    <p:sldId id="315" r:id="rId28"/>
    <p:sldId id="313" r:id="rId29"/>
    <p:sldId id="303" r:id="rId30"/>
    <p:sldId id="319" r:id="rId31"/>
    <p:sldId id="304" r:id="rId32"/>
    <p:sldId id="320" r:id="rId33"/>
    <p:sldId id="316" r:id="rId34"/>
    <p:sldId id="317" r:id="rId35"/>
    <p:sldId id="318" r:id="rId36"/>
    <p:sldId id="321" r:id="rId37"/>
    <p:sldId id="325" r:id="rId38"/>
    <p:sldId id="326" r:id="rId39"/>
    <p:sldId id="331" r:id="rId40"/>
    <p:sldId id="332" r:id="rId41"/>
    <p:sldId id="329" r:id="rId42"/>
    <p:sldId id="327" r:id="rId43"/>
    <p:sldId id="292" r:id="rId44"/>
    <p:sldId id="280" r:id="rId45"/>
    <p:sldId id="281" r:id="rId46"/>
    <p:sldId id="290" r:id="rId47"/>
    <p:sldId id="291" r:id="rId48"/>
    <p:sldId id="289" r:id="rId49"/>
    <p:sldId id="323" r:id="rId50"/>
    <p:sldId id="32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D9F1FF"/>
    <a:srgbClr val="CCE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43" autoAdjust="0"/>
    <p:restoredTop sz="94664" autoAdjust="0"/>
  </p:normalViewPr>
  <p:slideViewPr>
    <p:cSldViewPr snapToGrid="0">
      <p:cViewPr varScale="1">
        <p:scale>
          <a:sx n="78" d="100"/>
          <a:sy n="78" d="100"/>
        </p:scale>
        <p:origin x="528" y="6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41762E-0453-45A1-920A-10C153E9DF33}" type="datetimeFigureOut">
              <a:rPr lang="en-US" smtClean="0"/>
              <a:t>1/19/2019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AFC3CF-350C-406C-9DF1-A1513D81DAB8}" type="slidenum">
              <a:rPr lang="en-US" smtClean="0"/>
              <a:t>‹#›</a:t>
            </a:fld>
            <a:endParaRPr lang="en-US"/>
          </a:p>
        </p:txBody>
      </p:sp>
    </p:spTree>
    <p:extLst>
      <p:ext uri="{BB962C8B-B14F-4D97-AF65-F5344CB8AC3E}">
        <p14:creationId xmlns:p14="http://schemas.microsoft.com/office/powerpoint/2010/main" val="816723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57F7AC-F0D7-4E73-A543-9D8132617E21}"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380319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57F7AC-F0D7-4E73-A543-9D8132617E21}"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3333658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57F7AC-F0D7-4E73-A543-9D8132617E21}"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1301165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C806E-60EF-40AC-825E-BEAB85D039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202CC3-F686-4D1F-A4C6-0639725074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1A3219-4DD0-4E3D-9F7D-1075A15A074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1809FC-6A24-4F18-BEC7-B9ED1D503F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EADCCDE-65D4-4483-B0CD-AE951BD385E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FE68B95-CBBE-4067-89A0-1B5545C565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992E9-B017-4D7B-AD13-DA130B5380C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112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57F7AC-F0D7-4E73-A543-9D8132617E21}"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1303708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57F7AC-F0D7-4E73-A543-9D8132617E21}"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769677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57F7AC-F0D7-4E73-A543-9D8132617E21}" type="datetimeFigureOut">
              <a:rPr lang="en-US" smtClean="0"/>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1332106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57F7AC-F0D7-4E73-A543-9D8132617E21}" type="datetimeFigureOut">
              <a:rPr lang="en-US" smtClean="0"/>
              <a:t>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2568260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57F7AC-F0D7-4E73-A543-9D8132617E21}" type="datetimeFigureOut">
              <a:rPr lang="en-US" smtClean="0"/>
              <a:t>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820875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7F7AC-F0D7-4E73-A543-9D8132617E21}" type="datetimeFigureOut">
              <a:rPr lang="en-US" smtClean="0"/>
              <a:t>1/19/2019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189333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57F7AC-F0D7-4E73-A543-9D8132617E21}" type="datetimeFigureOut">
              <a:rPr lang="en-US" smtClean="0"/>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2095964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57F7AC-F0D7-4E73-A543-9D8132617E21}" type="datetimeFigureOut">
              <a:rPr lang="en-US" smtClean="0"/>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425790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7F7AC-F0D7-4E73-A543-9D8132617E21}" type="datetimeFigureOut">
              <a:rPr lang="en-US" smtClean="0"/>
              <a:t>1/19/2019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5D2AD-2242-4916-B579-32B19DBCD320}" type="slidenum">
              <a:rPr lang="en-US" smtClean="0"/>
              <a:t>‹#›</a:t>
            </a:fld>
            <a:endParaRPr lang="en-US"/>
          </a:p>
        </p:txBody>
      </p:sp>
    </p:spTree>
    <p:extLst>
      <p:ext uri="{BB962C8B-B14F-4D97-AF65-F5344CB8AC3E}">
        <p14:creationId xmlns:p14="http://schemas.microsoft.com/office/powerpoint/2010/main" val="24145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4" descr="SCLV_Banner.jpg"/>
          <p:cNvPicPr>
            <a:picLocks noChangeAspect="1"/>
          </p:cNvPicPr>
          <p:nvPr userDrawn="1"/>
        </p:nvPicPr>
        <p:blipFill>
          <a:blip r:embed="rId2" cstate="print"/>
          <a:srcRect/>
          <a:stretch>
            <a:fillRect/>
          </a:stretch>
        </p:blipFill>
        <p:spPr bwMode="auto">
          <a:xfrm>
            <a:off x="0" y="100014"/>
            <a:ext cx="12192000" cy="2560637"/>
          </a:xfrm>
          <a:prstGeom prst="rect">
            <a:avLst/>
          </a:prstGeom>
          <a:noFill/>
          <a:ln w="9525">
            <a:noFill/>
            <a:miter lim="800000"/>
            <a:headEnd/>
            <a:tailEnd/>
          </a:ln>
        </p:spPr>
      </p:pic>
      <p:sp>
        <p:nvSpPr>
          <p:cNvPr id="8" name="TextBox 7"/>
          <p:cNvSpPr txBox="1"/>
          <p:nvPr userDrawn="1"/>
        </p:nvSpPr>
        <p:spPr>
          <a:xfrm>
            <a:off x="5573184" y="6459538"/>
            <a:ext cx="1016000" cy="215900"/>
          </a:xfrm>
          <a:prstGeom prst="rect">
            <a:avLst/>
          </a:prstGeom>
          <a:noFill/>
        </p:spPr>
        <p:txBody>
          <a:bodyPr>
            <a:spAutoFit/>
          </a:bodyPr>
          <a:lstStyle/>
          <a:p>
            <a:pPr algn="ctr">
              <a:defRPr/>
            </a:pPr>
            <a:fld id="{4C480972-2BED-4CB6-9BED-C80F5E54C834}" type="slidenum">
              <a:rPr kumimoji="0" lang="en-US" sz="800">
                <a:solidFill>
                  <a:prstClr val="black"/>
                </a:solidFill>
                <a:latin typeface="Arial" pitchFamily="-110" charset="0"/>
                <a:ea typeface="ＭＳ Ｐゴシック" pitchFamily="-110" charset="-128"/>
                <a:cs typeface="ＭＳ Ｐゴシック" pitchFamily="-110" charset="-128"/>
              </a:rPr>
              <a:pPr algn="ctr">
                <a:defRPr/>
              </a:pPr>
              <a:t>‹#›</a:t>
            </a:fld>
            <a:endParaRPr kumimoji="0" lang="en-US" sz="800" dirty="0">
              <a:solidFill>
                <a:prstClr val="black"/>
              </a:solidFill>
              <a:latin typeface="Arial" pitchFamily="-110" charset="0"/>
              <a:ea typeface="ＭＳ Ｐゴシック" pitchFamily="-110" charset="-128"/>
              <a:cs typeface="ＭＳ Ｐゴシック" pitchFamily="-110" charset="-128"/>
            </a:endParaRPr>
          </a:p>
        </p:txBody>
      </p:sp>
      <p:pic>
        <p:nvPicPr>
          <p:cNvPr id="3076" name="Picture 58" descr="AeroLogo_208_notag3"/>
          <p:cNvPicPr>
            <a:picLocks noChangeAspect="1" noChangeArrowheads="1"/>
          </p:cNvPicPr>
          <p:nvPr userDrawn="1"/>
        </p:nvPicPr>
        <p:blipFill>
          <a:blip r:embed="rId3" cstate="print"/>
          <a:srcRect/>
          <a:stretch>
            <a:fillRect/>
          </a:stretch>
        </p:blipFill>
        <p:spPr bwMode="auto">
          <a:xfrm>
            <a:off x="9586384" y="6361113"/>
            <a:ext cx="2123016" cy="374650"/>
          </a:xfrm>
          <a:prstGeom prst="rect">
            <a:avLst/>
          </a:prstGeom>
          <a:noFill/>
          <a:ln w="9525">
            <a:noFill/>
            <a:miter lim="800000"/>
            <a:headEnd/>
            <a:tailEnd/>
          </a:ln>
        </p:spPr>
      </p:pic>
    </p:spTree>
    <p:extLst>
      <p:ext uri="{BB962C8B-B14F-4D97-AF65-F5344CB8AC3E}">
        <p14:creationId xmlns:p14="http://schemas.microsoft.com/office/powerpoint/2010/main" val="2797146414"/>
      </p:ext>
    </p:extLst>
  </p:cSld>
  <p:clrMap bg1="lt1" tx1="dk1" bg2="lt2" tx2="dk2" accent1="accent1" accent2="accent2" accent3="accent3" accent4="accent4" accent5="accent5" accent6="accent6" hlink="hlink" folHlink="folHlink"/>
  <p:txStyles>
    <p:titleStyle>
      <a:lvl1pPr algn="l" defTabSz="457200" rtl="0" eaLnBrk="0" fontAlgn="base" hangingPunct="0">
        <a:spcBef>
          <a:spcPct val="0"/>
        </a:spcBef>
        <a:spcAft>
          <a:spcPct val="0"/>
        </a:spcAft>
        <a:defRPr sz="2400" kern="1200">
          <a:solidFill>
            <a:schemeClr val="tx1"/>
          </a:solidFill>
          <a:latin typeface="+mj-lt"/>
          <a:ea typeface="+mj-ea"/>
          <a:cs typeface="+mj-cs"/>
        </a:defRPr>
      </a:lvl1pPr>
      <a:lvl2pPr algn="l" defTabSz="457200" rtl="0" eaLnBrk="0" fontAlgn="base" hangingPunct="0">
        <a:spcBef>
          <a:spcPct val="0"/>
        </a:spcBef>
        <a:spcAft>
          <a:spcPct val="0"/>
        </a:spcAft>
        <a:defRPr sz="2400">
          <a:solidFill>
            <a:schemeClr val="tx1"/>
          </a:solidFill>
          <a:latin typeface="Arial" charset="0"/>
        </a:defRPr>
      </a:lvl2pPr>
      <a:lvl3pPr algn="l" defTabSz="457200" rtl="0" eaLnBrk="0" fontAlgn="base" hangingPunct="0">
        <a:spcBef>
          <a:spcPct val="0"/>
        </a:spcBef>
        <a:spcAft>
          <a:spcPct val="0"/>
        </a:spcAft>
        <a:defRPr sz="2400">
          <a:solidFill>
            <a:schemeClr val="tx1"/>
          </a:solidFill>
          <a:latin typeface="Arial" charset="0"/>
        </a:defRPr>
      </a:lvl3pPr>
      <a:lvl4pPr algn="l" defTabSz="457200" rtl="0" eaLnBrk="0" fontAlgn="base" hangingPunct="0">
        <a:spcBef>
          <a:spcPct val="0"/>
        </a:spcBef>
        <a:spcAft>
          <a:spcPct val="0"/>
        </a:spcAft>
        <a:defRPr sz="2400">
          <a:solidFill>
            <a:schemeClr val="tx1"/>
          </a:solidFill>
          <a:latin typeface="Arial" charset="0"/>
        </a:defRPr>
      </a:lvl4pPr>
      <a:lvl5pPr algn="l" defTabSz="457200" rtl="0" eaLnBrk="0" fontAlgn="base" hangingPunct="0">
        <a:spcBef>
          <a:spcPct val="0"/>
        </a:spcBef>
        <a:spcAft>
          <a:spcPct val="0"/>
        </a:spcAft>
        <a:defRPr sz="2400">
          <a:solidFill>
            <a:schemeClr val="tx1"/>
          </a:solidFill>
          <a:latin typeface="Arial" charset="0"/>
        </a:defRPr>
      </a:lvl5pPr>
      <a:lvl6pPr marL="457200" algn="l" defTabSz="457200" rtl="0" fontAlgn="base">
        <a:spcBef>
          <a:spcPct val="0"/>
        </a:spcBef>
        <a:spcAft>
          <a:spcPct val="0"/>
        </a:spcAft>
        <a:defRPr sz="2400">
          <a:solidFill>
            <a:schemeClr val="tx1"/>
          </a:solidFill>
          <a:latin typeface="Arial" charset="0"/>
        </a:defRPr>
      </a:lvl6pPr>
      <a:lvl7pPr marL="914400" algn="l" defTabSz="457200" rtl="0" fontAlgn="base">
        <a:spcBef>
          <a:spcPct val="0"/>
        </a:spcBef>
        <a:spcAft>
          <a:spcPct val="0"/>
        </a:spcAft>
        <a:defRPr sz="2400">
          <a:solidFill>
            <a:schemeClr val="tx1"/>
          </a:solidFill>
          <a:latin typeface="Arial" charset="0"/>
        </a:defRPr>
      </a:lvl7pPr>
      <a:lvl8pPr marL="1371600" algn="l" defTabSz="457200" rtl="0" fontAlgn="base">
        <a:spcBef>
          <a:spcPct val="0"/>
        </a:spcBef>
        <a:spcAft>
          <a:spcPct val="0"/>
        </a:spcAft>
        <a:defRPr sz="2400">
          <a:solidFill>
            <a:schemeClr val="tx1"/>
          </a:solidFill>
          <a:latin typeface="Arial" charset="0"/>
        </a:defRPr>
      </a:lvl8pPr>
      <a:lvl9pPr marL="1828800" algn="l" defTabSz="457200" rtl="0" fontAlgn="base">
        <a:spcBef>
          <a:spcPct val="0"/>
        </a:spcBef>
        <a:spcAft>
          <a:spcPct val="0"/>
        </a:spcAft>
        <a:defRPr sz="2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8C0C44-BFA0-4075-81E5-67C65A3EEA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BCCE6C-9A0E-4046-8C9B-64A8E07E92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8F05D7-4657-4138-BC03-4A7850C374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809FC-6A24-4F18-BEC7-B9ED1D503F01}" type="datetimeFigureOut">
              <a:rPr lang="en-US" smtClean="0"/>
              <a:t>1/19/2019</a:t>
            </a:fld>
            <a:endParaRPr lang="en-US"/>
          </a:p>
        </p:txBody>
      </p:sp>
      <p:sp>
        <p:nvSpPr>
          <p:cNvPr id="5" name="Footer Placeholder 4">
            <a:extLst>
              <a:ext uri="{FF2B5EF4-FFF2-40B4-BE49-F238E27FC236}">
                <a16:creationId xmlns:a16="http://schemas.microsoft.com/office/drawing/2014/main" id="{449A49B9-7BD6-40B3-B6D9-9A1CA2579A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0B4FE4-DCB4-4C82-B3A5-7F4B2AC1F5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E992E9-B017-4D7B-AD13-DA130B5380C0}" type="slidenum">
              <a:rPr lang="en-US" smtClean="0"/>
              <a:t>‹#›</a:t>
            </a:fld>
            <a:endParaRPr lang="en-US"/>
          </a:p>
        </p:txBody>
      </p:sp>
    </p:spTree>
    <p:extLst>
      <p:ext uri="{BB962C8B-B14F-4D97-AF65-F5344CB8AC3E}">
        <p14:creationId xmlns:p14="http://schemas.microsoft.com/office/powerpoint/2010/main" val="1514218788"/>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9.wmf"/><Relationship Id="rId5" Type="http://schemas.openxmlformats.org/officeDocument/2006/relationships/oleObject" Target="../embeddings/oleObject2.bin"/><Relationship Id="rId4" Type="http://schemas.openxmlformats.org/officeDocument/2006/relationships/image" Target="../media/image28.wmf"/></Relationships>
</file>

<file path=ppt/slides/_rels/slide25.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1.wmf"/><Relationship Id="rId5" Type="http://schemas.openxmlformats.org/officeDocument/2006/relationships/oleObject" Target="../embeddings/oleObject4.bin"/><Relationship Id="rId4" Type="http://schemas.openxmlformats.org/officeDocument/2006/relationships/image" Target="../media/image30.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34.wmf"/><Relationship Id="rId5" Type="http://schemas.openxmlformats.org/officeDocument/2006/relationships/oleObject" Target="../embeddings/oleObject7.bin"/><Relationship Id="rId4" Type="http://schemas.openxmlformats.org/officeDocument/2006/relationships/image" Target="../media/image33.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38.png"/><Relationship Id="rId7" Type="http://schemas.openxmlformats.org/officeDocument/2006/relationships/image" Target="../media/image36.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35.wmf"/><Relationship Id="rId4" Type="http://schemas.openxmlformats.org/officeDocument/2006/relationships/oleObject" Target="../embeddings/oleObject8.bin"/><Relationship Id="rId9" Type="http://schemas.openxmlformats.org/officeDocument/2006/relationships/image" Target="../media/image37.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40.wmf"/><Relationship Id="rId5" Type="http://schemas.openxmlformats.org/officeDocument/2006/relationships/oleObject" Target="../embeddings/oleObject12.bin"/><Relationship Id="rId4" Type="http://schemas.openxmlformats.org/officeDocument/2006/relationships/image" Target="../media/image39.wmf"/></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45.wmf"/><Relationship Id="rId5" Type="http://schemas.openxmlformats.org/officeDocument/2006/relationships/oleObject" Target="../embeddings/oleObject14.bin"/><Relationship Id="rId4" Type="http://schemas.openxmlformats.org/officeDocument/2006/relationships/image" Target="../media/image44.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47.wmf"/><Relationship Id="rId5" Type="http://schemas.openxmlformats.org/officeDocument/2006/relationships/oleObject" Target="../embeddings/oleObject16.bin"/><Relationship Id="rId4" Type="http://schemas.openxmlformats.org/officeDocument/2006/relationships/image" Target="../media/image46.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55.wmf"/><Relationship Id="rId4" Type="http://schemas.openxmlformats.org/officeDocument/2006/relationships/oleObject" Target="../embeddings/oleObject17.bin"/></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1925" y="1911087"/>
            <a:ext cx="6593090" cy="3431709"/>
          </a:xfrm>
          <a:prstGeom prst="rect">
            <a:avLst/>
          </a:prstGeom>
          <a:noFill/>
        </p:spPr>
        <p:txBody>
          <a:bodyPr wrap="square" rtlCol="0">
            <a:spAutoFit/>
          </a:bodyPr>
          <a:lstStyle/>
          <a:p>
            <a:pPr algn="ctr">
              <a:spcBef>
                <a:spcPts val="600"/>
              </a:spcBef>
              <a:spcAft>
                <a:spcPts val="600"/>
              </a:spcAft>
            </a:pPr>
            <a:r>
              <a:rPr lang="en-US" sz="3200" b="1" dirty="0">
                <a:solidFill>
                  <a:srgbClr val="006699"/>
                </a:solidFill>
              </a:rPr>
              <a:t>Launch Vehicle Liftoff </a:t>
            </a:r>
            <a:r>
              <a:rPr lang="en-US" sz="3200" b="1" dirty="0" err="1">
                <a:solidFill>
                  <a:srgbClr val="006699"/>
                </a:solidFill>
              </a:rPr>
              <a:t>Vibroacoustics</a:t>
            </a:r>
            <a:endParaRPr lang="en-US" sz="3200" b="1" dirty="0">
              <a:solidFill>
                <a:srgbClr val="006699"/>
              </a:solidFill>
            </a:endParaRPr>
          </a:p>
          <a:p>
            <a:pPr algn="ctr">
              <a:spcBef>
                <a:spcPts val="600"/>
              </a:spcBef>
              <a:spcAft>
                <a:spcPts val="600"/>
              </a:spcAft>
            </a:pPr>
            <a:r>
              <a:rPr lang="en-US" b="1" dirty="0">
                <a:solidFill>
                  <a:srgbClr val="006699"/>
                </a:solidFill>
              </a:rPr>
              <a:t>Revision A</a:t>
            </a:r>
            <a:br>
              <a:rPr lang="en-US" sz="3200" b="1" dirty="0">
                <a:solidFill>
                  <a:srgbClr val="006699"/>
                </a:solidFill>
              </a:rPr>
            </a:br>
            <a:endParaRPr lang="en-US" sz="3200" b="1" dirty="0">
              <a:solidFill>
                <a:srgbClr val="006699"/>
              </a:solidFill>
            </a:endParaRPr>
          </a:p>
          <a:p>
            <a:pPr algn="ctr"/>
            <a:endParaRPr lang="en-US" sz="2400" b="1" dirty="0">
              <a:solidFill>
                <a:srgbClr val="006699"/>
              </a:solidFill>
            </a:endParaRPr>
          </a:p>
          <a:p>
            <a:pPr algn="ctr"/>
            <a:r>
              <a:rPr lang="en-US" sz="2400" b="1" dirty="0">
                <a:solidFill>
                  <a:srgbClr val="006699"/>
                </a:solidFill>
              </a:rPr>
              <a:t>By Tom Irvine</a:t>
            </a:r>
          </a:p>
          <a:p>
            <a:pPr algn="ctr"/>
            <a:endParaRPr lang="en-US" sz="2400" b="1" dirty="0">
              <a:solidFill>
                <a:srgbClr val="006699"/>
              </a:solidFill>
            </a:endParaRPr>
          </a:p>
          <a:p>
            <a:pPr algn="ctr"/>
            <a:endParaRPr lang="en-US" sz="2400" b="1" dirty="0">
              <a:solidFill>
                <a:srgbClr val="006699"/>
              </a:solidFill>
            </a:endParaRPr>
          </a:p>
          <a:p>
            <a:pPr algn="ctr"/>
            <a:endParaRPr lang="en-US" sz="2400" b="1" dirty="0">
              <a:solidFill>
                <a:srgbClr val="006699"/>
              </a:solidFill>
            </a:endParaRPr>
          </a:p>
        </p:txBody>
      </p:sp>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895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BCF924E1-2170-41C1-B560-25B43A0145C4}"/>
              </a:ext>
            </a:extLst>
          </p:cNvPr>
          <p:cNvSpPr txBox="1">
            <a:spLocks noChangeArrowheads="1"/>
          </p:cNvSpPr>
          <p:nvPr/>
        </p:nvSpPr>
        <p:spPr>
          <a:xfrm>
            <a:off x="437071" y="323850"/>
            <a:ext cx="1829879" cy="5524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altLang="en-US" sz="3200" b="1" i="0" u="none" strike="noStrike" kern="1200" cap="none" spc="0" normalizeH="0" baseline="0" noProof="0" dirty="0">
              <a:ln>
                <a:noFill/>
              </a:ln>
              <a:solidFill>
                <a:srgbClr val="006699"/>
              </a:solidFill>
              <a:effectLst/>
              <a:uLnTx/>
              <a:uFillTx/>
              <a:latin typeface="Calibri" panose="020F0502020204030204"/>
              <a:ea typeface="+mj-ea"/>
              <a:cs typeface="+mj-cs"/>
            </a:endParaRPr>
          </a:p>
        </p:txBody>
      </p:sp>
      <p:pic>
        <p:nvPicPr>
          <p:cNvPr id="6" name="Picture 5">
            <a:extLst>
              <a:ext uri="{FF2B5EF4-FFF2-40B4-BE49-F238E27FC236}">
                <a16:creationId xmlns:a16="http://schemas.microsoft.com/office/drawing/2014/main" id="{3EA5E55B-A496-4AE7-8D7A-5B557A3FDCDA}"/>
              </a:ext>
            </a:extLst>
          </p:cNvPr>
          <p:cNvPicPr/>
          <p:nvPr/>
        </p:nvPicPr>
        <p:blipFill>
          <a:blip r:embed="rId2" cstate="print"/>
          <a:srcRect/>
          <a:stretch>
            <a:fillRect/>
          </a:stretch>
        </p:blipFill>
        <p:spPr bwMode="auto">
          <a:xfrm>
            <a:off x="1034479" y="1095693"/>
            <a:ext cx="5943600" cy="5194935"/>
          </a:xfrm>
          <a:prstGeom prst="rect">
            <a:avLst/>
          </a:prstGeom>
          <a:noFill/>
          <a:ln w="9525">
            <a:noFill/>
            <a:miter lim="800000"/>
            <a:headEnd/>
            <a:tailEnd/>
          </a:ln>
        </p:spPr>
      </p:pic>
      <p:grpSp>
        <p:nvGrpSpPr>
          <p:cNvPr id="2" name="Group 1">
            <a:extLst>
              <a:ext uri="{FF2B5EF4-FFF2-40B4-BE49-F238E27FC236}">
                <a16:creationId xmlns:a16="http://schemas.microsoft.com/office/drawing/2014/main" id="{6DB1C0AF-4864-47A3-A90D-3D5242FE2534}"/>
              </a:ext>
            </a:extLst>
          </p:cNvPr>
          <p:cNvGrpSpPr>
            <a:grpSpLocks/>
          </p:cNvGrpSpPr>
          <p:nvPr/>
        </p:nvGrpSpPr>
        <p:grpSpPr bwMode="auto">
          <a:xfrm>
            <a:off x="341376" y="5328920"/>
            <a:ext cx="3485769" cy="1205230"/>
            <a:chOff x="1320" y="10342"/>
            <a:chExt cx="4335" cy="1898"/>
          </a:xfrm>
        </p:grpSpPr>
        <p:sp>
          <p:nvSpPr>
            <p:cNvPr id="3" name="Text Box 2">
              <a:extLst>
                <a:ext uri="{FF2B5EF4-FFF2-40B4-BE49-F238E27FC236}">
                  <a16:creationId xmlns:a16="http://schemas.microsoft.com/office/drawing/2014/main" id="{9F6B79E3-17D0-480A-8267-50F569523493}"/>
                </a:ext>
              </a:extLst>
            </p:cNvPr>
            <p:cNvSpPr txBox="1">
              <a:spLocks noChangeArrowheads="1"/>
            </p:cNvSpPr>
            <p:nvPr/>
          </p:nvSpPr>
          <p:spPr bwMode="auto">
            <a:xfrm>
              <a:off x="1320" y="11077"/>
              <a:ext cx="2482" cy="116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Turbulent mixing in the wake of the core</a:t>
              </a:r>
            </a:p>
          </p:txBody>
        </p:sp>
        <p:cxnSp>
          <p:nvCxnSpPr>
            <p:cNvPr id="11267" name="AutoShape 3">
              <a:extLst>
                <a:ext uri="{FF2B5EF4-FFF2-40B4-BE49-F238E27FC236}">
                  <a16:creationId xmlns:a16="http://schemas.microsoft.com/office/drawing/2014/main" id="{414D2966-B9EB-40DB-B4A2-A2260CAC4383}"/>
                </a:ext>
              </a:extLst>
            </p:cNvPr>
            <p:cNvCxnSpPr>
              <a:cxnSpLocks noChangeShapeType="1"/>
            </p:cNvCxnSpPr>
            <p:nvPr/>
          </p:nvCxnSpPr>
          <p:spPr bwMode="auto">
            <a:xfrm flipV="1">
              <a:off x="4290" y="10342"/>
              <a:ext cx="1365" cy="1050"/>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268" name="AutoShape 4">
              <a:extLst>
                <a:ext uri="{FF2B5EF4-FFF2-40B4-BE49-F238E27FC236}">
                  <a16:creationId xmlns:a16="http://schemas.microsoft.com/office/drawing/2014/main" id="{FE8932B7-F1F6-424F-8D5C-16F6EFE3FBDE}"/>
                </a:ext>
              </a:extLst>
            </p:cNvPr>
            <p:cNvCxnSpPr>
              <a:cxnSpLocks noChangeShapeType="1"/>
            </p:cNvCxnSpPr>
            <p:nvPr/>
          </p:nvCxnSpPr>
          <p:spPr bwMode="auto">
            <a:xfrm flipH="1">
              <a:off x="3870" y="11392"/>
              <a:ext cx="435" cy="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cxnSp>
      </p:grpSp>
      <p:sp>
        <p:nvSpPr>
          <p:cNvPr id="9" name="Rectangle 4">
            <a:extLst>
              <a:ext uri="{FF2B5EF4-FFF2-40B4-BE49-F238E27FC236}">
                <a16:creationId xmlns:a16="http://schemas.microsoft.com/office/drawing/2014/main" id="{B049D262-1267-4F0A-A721-EF46E8D18004}"/>
              </a:ext>
            </a:extLst>
          </p:cNvPr>
          <p:cNvSpPr txBox="1">
            <a:spLocks noChangeArrowheads="1"/>
          </p:cNvSpPr>
          <p:nvPr/>
        </p:nvSpPr>
        <p:spPr>
          <a:xfrm>
            <a:off x="235297" y="160337"/>
            <a:ext cx="9170225" cy="6019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2600" b="1" i="0" u="none" strike="noStrike" kern="1200" cap="none" spc="0" normalizeH="0" baseline="0" noProof="0" dirty="0">
                <a:ln>
                  <a:noFill/>
                </a:ln>
                <a:solidFill>
                  <a:srgbClr val="006699"/>
                </a:solidFill>
                <a:effectLst/>
                <a:uLnTx/>
                <a:uFillTx/>
                <a:latin typeface="Calibri" panose="020F0502020204030204"/>
                <a:ea typeface="+mj-ea"/>
                <a:cs typeface="+mj-cs"/>
              </a:rPr>
              <a:t>NASA SP-8072</a:t>
            </a:r>
          </a:p>
        </p:txBody>
      </p:sp>
      <p:pic>
        <p:nvPicPr>
          <p:cNvPr id="10" name="Picture 9">
            <a:extLst>
              <a:ext uri="{FF2B5EF4-FFF2-40B4-BE49-F238E27FC236}">
                <a16:creationId xmlns:a16="http://schemas.microsoft.com/office/drawing/2014/main" id="{95A17EA2-6F36-4A04-82EB-B1A6B8765A6F}"/>
              </a:ext>
            </a:extLst>
          </p:cNvPr>
          <p:cNvPicPr/>
          <p:nvPr/>
        </p:nvPicPr>
        <p:blipFill>
          <a:blip r:embed="rId3" cstate="print"/>
          <a:srcRect/>
          <a:stretch>
            <a:fillRect/>
          </a:stretch>
        </p:blipFill>
        <p:spPr bwMode="auto">
          <a:xfrm>
            <a:off x="6978079" y="1154589"/>
            <a:ext cx="4676775" cy="3505200"/>
          </a:xfrm>
          <a:prstGeom prst="rect">
            <a:avLst/>
          </a:prstGeom>
          <a:noFill/>
          <a:ln w="9525">
            <a:noFill/>
            <a:miter lim="800000"/>
            <a:headEnd/>
            <a:tailEnd/>
          </a:ln>
        </p:spPr>
      </p:pic>
      <p:sp>
        <p:nvSpPr>
          <p:cNvPr id="5" name="TextBox 4">
            <a:extLst>
              <a:ext uri="{FF2B5EF4-FFF2-40B4-BE49-F238E27FC236}">
                <a16:creationId xmlns:a16="http://schemas.microsoft.com/office/drawing/2014/main" id="{05F98D2B-C3FA-4180-BAE8-AF4A804839F4}"/>
              </a:ext>
            </a:extLst>
          </p:cNvPr>
          <p:cNvSpPr txBox="1"/>
          <p:nvPr/>
        </p:nvSpPr>
        <p:spPr>
          <a:xfrm>
            <a:off x="7315801" y="4964781"/>
            <a:ext cx="4179442" cy="1107996"/>
          </a:xfrm>
          <a:prstGeom prst="rect">
            <a:avLst/>
          </a:prstGeom>
          <a:noFill/>
        </p:spPr>
        <p:txBody>
          <a:bodyPr wrap="square" rtlCol="0">
            <a:spAutoFit/>
          </a:bodyPr>
          <a:lstStyle/>
          <a:p>
            <a:pPr algn="just"/>
            <a:r>
              <a:rPr lang="en-US" sz="1650" i="1" dirty="0"/>
              <a:t>Rocket Vehicle Liftoff Acoustics and Skin Vibration Acoustic Loads Generated by the Propulsion System, NASA SP-8072, Monograph N71-33195, 1971</a:t>
            </a:r>
          </a:p>
        </p:txBody>
      </p:sp>
    </p:spTree>
    <p:extLst>
      <p:ext uri="{BB962C8B-B14F-4D97-AF65-F5344CB8AC3E}">
        <p14:creationId xmlns:p14="http://schemas.microsoft.com/office/powerpoint/2010/main" val="2197204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BCF924E1-2170-41C1-B560-25B43A0145C4}"/>
              </a:ext>
            </a:extLst>
          </p:cNvPr>
          <p:cNvSpPr txBox="1">
            <a:spLocks noChangeArrowheads="1"/>
          </p:cNvSpPr>
          <p:nvPr/>
        </p:nvSpPr>
        <p:spPr>
          <a:xfrm>
            <a:off x="437071" y="323850"/>
            <a:ext cx="1829879" cy="5524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altLang="en-US" sz="3200" b="1" i="0" u="none" strike="noStrike" kern="1200" cap="none" spc="0" normalizeH="0" baseline="0" noProof="0" dirty="0">
              <a:ln>
                <a:noFill/>
              </a:ln>
              <a:solidFill>
                <a:srgbClr val="006699"/>
              </a:solidFill>
              <a:effectLst/>
              <a:uLnTx/>
              <a:uFillTx/>
              <a:latin typeface="Calibri" panose="020F0502020204030204"/>
              <a:ea typeface="+mj-ea"/>
              <a:cs typeface="+mj-cs"/>
            </a:endParaRPr>
          </a:p>
        </p:txBody>
      </p:sp>
      <p:sp>
        <p:nvSpPr>
          <p:cNvPr id="5" name="Rectangle 4">
            <a:extLst>
              <a:ext uri="{FF2B5EF4-FFF2-40B4-BE49-F238E27FC236}">
                <a16:creationId xmlns:a16="http://schemas.microsoft.com/office/drawing/2014/main" id="{3C24CE10-A283-4F7E-939B-012A4EAF1B3A}"/>
              </a:ext>
            </a:extLst>
          </p:cNvPr>
          <p:cNvSpPr/>
          <p:nvPr/>
        </p:nvSpPr>
        <p:spPr>
          <a:xfrm>
            <a:off x="437071" y="1066800"/>
            <a:ext cx="11352362" cy="45719"/>
          </a:xfrm>
          <a:prstGeom prst="rect">
            <a:avLst/>
          </a:prstGeom>
          <a:solidFill>
            <a:srgbClr val="00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5D5B167-0D23-44B9-8DA7-49D11064249D}"/>
              </a:ext>
            </a:extLst>
          </p:cNvPr>
          <p:cNvSpPr txBox="1">
            <a:spLocks noChangeArrowheads="1"/>
          </p:cNvSpPr>
          <p:nvPr/>
        </p:nvSpPr>
        <p:spPr>
          <a:xfrm>
            <a:off x="437071" y="369569"/>
            <a:ext cx="9170225" cy="6019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006699"/>
                </a:solidFill>
                <a:effectLst/>
                <a:uLnTx/>
                <a:uFillTx/>
                <a:latin typeface="Calibri" panose="020F0502020204030204"/>
                <a:ea typeface="+mj-ea"/>
                <a:cs typeface="+mj-cs"/>
              </a:rPr>
              <a:t>Baruch Spinoza “Nature Abhors a Vacuum”</a:t>
            </a:r>
          </a:p>
        </p:txBody>
      </p:sp>
      <p:pic>
        <p:nvPicPr>
          <p:cNvPr id="12290" name="Picture 2" descr="https://upload.wikimedia.org/wikipedia/commons/thumb/e/ea/Spinoza.jpg/800px-Spinoza.jpg">
            <a:extLst>
              <a:ext uri="{FF2B5EF4-FFF2-40B4-BE49-F238E27FC236}">
                <a16:creationId xmlns:a16="http://schemas.microsoft.com/office/drawing/2014/main" id="{FC3FCCF5-9F33-4B9B-9A38-5BCB05C9D4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071" y="1427225"/>
            <a:ext cx="2333454" cy="27127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E57EB4E-92A2-4D45-8F95-B8D8D2838325}"/>
              </a:ext>
            </a:extLst>
          </p:cNvPr>
          <p:cNvSpPr txBox="1"/>
          <p:nvPr/>
        </p:nvSpPr>
        <p:spPr>
          <a:xfrm>
            <a:off x="3072384" y="1087374"/>
            <a:ext cx="8717049" cy="53476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600"/>
              </a:spcBef>
              <a:spcAft>
                <a:spcPts val="700"/>
              </a:spcAft>
              <a:buClr>
                <a:srgbClr val="006699"/>
              </a:buClr>
              <a:buSzPct val="80000"/>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Atmospheric pressure at sea level is around 14.7 psi absolute  ( 1 atmosphere)</a:t>
            </a:r>
          </a:p>
          <a:p>
            <a:pPr marL="285750" marR="0" lvl="0" indent="-285750" algn="l" defTabSz="914400" rtl="0" eaLnBrk="1" fontAlgn="auto" latinLnBrk="0" hangingPunct="1">
              <a:lnSpc>
                <a:spcPct val="100000"/>
              </a:lnSpc>
              <a:spcBef>
                <a:spcPts val="600"/>
              </a:spcBef>
              <a:spcAft>
                <a:spcPts val="700"/>
              </a:spcAft>
              <a:buClr>
                <a:srgbClr val="006699"/>
              </a:buClr>
              <a:buSzPct val="80000"/>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Lowest possible theoretical acoustic pressure is -14.7 psi gage, or zero absolute</a:t>
            </a:r>
          </a:p>
          <a:p>
            <a:pPr marL="285750" marR="0" lvl="0" indent="-285750" algn="l" defTabSz="914400" rtl="0" eaLnBrk="1" fontAlgn="auto" latinLnBrk="0" hangingPunct="1">
              <a:lnSpc>
                <a:spcPct val="100000"/>
              </a:lnSpc>
              <a:spcBef>
                <a:spcPts val="600"/>
              </a:spcBef>
              <a:spcAft>
                <a:spcPts val="700"/>
              </a:spcAft>
              <a:buClr>
                <a:srgbClr val="006699"/>
              </a:buClr>
              <a:buSzPct val="80000"/>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Highest possible pressure is &gt; +14.7 psi gage in the case of shock wave, ignition overpressure, explosions, etc.</a:t>
            </a:r>
          </a:p>
          <a:p>
            <a:pPr marL="285750" marR="0" lvl="0" indent="-285750" algn="l" defTabSz="914400" rtl="0" eaLnBrk="1" fontAlgn="auto" latinLnBrk="0" hangingPunct="1">
              <a:lnSpc>
                <a:spcPct val="100000"/>
              </a:lnSpc>
              <a:spcBef>
                <a:spcPts val="600"/>
              </a:spcBef>
              <a:spcAft>
                <a:spcPts val="700"/>
              </a:spcAft>
              <a:buClr>
                <a:srgbClr val="006699"/>
              </a:buClr>
              <a:buSzPct val="80000"/>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Consider the special case of a hypothetical (but unrealistic) rectangular wave where the peak and the RMS values are the same</a:t>
            </a:r>
          </a:p>
          <a:p>
            <a:pPr marL="285750" marR="0" lvl="0" indent="-285750" algn="l" defTabSz="914400" rtl="0" eaLnBrk="1" fontAlgn="auto" latinLnBrk="0" hangingPunct="1">
              <a:lnSpc>
                <a:spcPct val="100000"/>
              </a:lnSpc>
              <a:spcBef>
                <a:spcPts val="600"/>
              </a:spcBef>
              <a:spcAft>
                <a:spcPts val="700"/>
              </a:spcAft>
              <a:buClr>
                <a:srgbClr val="006699"/>
              </a:buClr>
              <a:buSzPct val="80000"/>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The maximum pressure limits for this case would be </a:t>
            </a:r>
            <a:r>
              <a:rPr kumimoji="0" lang="en-US" sz="1700" b="0" i="0" u="sng"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14.7 psi gage</a:t>
            </a:r>
          </a:p>
          <a:p>
            <a:pPr marL="285750" marR="0" lvl="0" indent="-285750" algn="l" defTabSz="914400" rtl="0" eaLnBrk="1" fontAlgn="auto" latinLnBrk="0" hangingPunct="1">
              <a:lnSpc>
                <a:spcPct val="100000"/>
              </a:lnSpc>
              <a:spcBef>
                <a:spcPts val="600"/>
              </a:spcBef>
              <a:spcAft>
                <a:spcPts val="700"/>
              </a:spcAft>
              <a:buClr>
                <a:srgbClr val="006699"/>
              </a:buClr>
              <a:buSzPct val="80000"/>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The maximum overall pressure level would be 194.1 dB  (ref 20 micro Pa)</a:t>
            </a:r>
          </a:p>
          <a:p>
            <a:pPr marL="285750" marR="0" lvl="0" indent="-285750" algn="l" defTabSz="914400" rtl="0" eaLnBrk="1" fontAlgn="auto" latinLnBrk="0" hangingPunct="1">
              <a:lnSpc>
                <a:spcPct val="100000"/>
              </a:lnSpc>
              <a:spcBef>
                <a:spcPts val="600"/>
              </a:spcBef>
              <a:spcAft>
                <a:spcPts val="700"/>
              </a:spcAft>
              <a:buClr>
                <a:srgbClr val="006699"/>
              </a:buClr>
              <a:buSzPct val="80000"/>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This is the theoretical limit for undistorted sound at 1 atmosphere environmental pressure</a:t>
            </a:r>
          </a:p>
          <a:p>
            <a:pPr marL="285750" marR="0" lvl="0" indent="-285750" algn="l" defTabSz="914400" rtl="0" eaLnBrk="1" fontAlgn="auto" latinLnBrk="0" hangingPunct="1">
              <a:lnSpc>
                <a:spcPct val="100000"/>
              </a:lnSpc>
              <a:spcBef>
                <a:spcPts val="600"/>
              </a:spcBef>
              <a:spcAft>
                <a:spcPts val="700"/>
              </a:spcAft>
              <a:buClr>
                <a:srgbClr val="006699"/>
              </a:buClr>
              <a:buSzPct val="80000"/>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But distortion begins at levels as low as 159 dB, or 0.25 psi RMS, as nonlinear restraining mechanisms, such as molecular friction, begin to counteract the forming void</a:t>
            </a:r>
          </a:p>
          <a:p>
            <a:pPr marL="285750" marR="0" lvl="0" indent="-285750" algn="l" defTabSz="914400" rtl="0" eaLnBrk="1" fontAlgn="auto" latinLnBrk="0" hangingPunct="1">
              <a:lnSpc>
                <a:spcPct val="100000"/>
              </a:lnSpc>
              <a:spcBef>
                <a:spcPts val="600"/>
              </a:spcBef>
              <a:spcAft>
                <a:spcPts val="700"/>
              </a:spcAft>
              <a:buClr>
                <a:srgbClr val="006699"/>
              </a:buClr>
              <a:buSzPct val="80000"/>
              <a:buFont typeface="Arial" panose="020B0604020202020204" pitchFamily="34" charset="0"/>
              <a:buChar char="•"/>
              <a:tabLst/>
              <a:defRPr/>
            </a:pPr>
            <a:r>
              <a:rPr lang="en-US" sz="1700" dirty="0">
                <a:solidFill>
                  <a:prstClr val="black"/>
                </a:solidFill>
                <a:latin typeface="Calibri" panose="020F0502020204030204"/>
              </a:rPr>
              <a:t>Sound pressure histogram becomes skewed as a result of distortion</a:t>
            </a:r>
          </a:p>
          <a:p>
            <a:pPr marL="285750" marR="0" lvl="0" indent="-285750" algn="l" defTabSz="914400" rtl="0" eaLnBrk="1" fontAlgn="auto" latinLnBrk="0" hangingPunct="1">
              <a:lnSpc>
                <a:spcPct val="100000"/>
              </a:lnSpc>
              <a:spcBef>
                <a:spcPts val="600"/>
              </a:spcBef>
              <a:spcAft>
                <a:spcPts val="700"/>
              </a:spcAft>
              <a:buClr>
                <a:srgbClr val="006699"/>
              </a:buClr>
              <a:buSzPct val="80000"/>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But vibration level tends to still have normal histogram due to central limit theorem</a:t>
            </a:r>
          </a:p>
        </p:txBody>
      </p:sp>
      <p:sp>
        <p:nvSpPr>
          <p:cNvPr id="3" name="TextBox 2">
            <a:extLst>
              <a:ext uri="{FF2B5EF4-FFF2-40B4-BE49-F238E27FC236}">
                <a16:creationId xmlns:a16="http://schemas.microsoft.com/office/drawing/2014/main" id="{61C97A88-0B47-4C5C-82F4-BEB84511939F}"/>
              </a:ext>
            </a:extLst>
          </p:cNvPr>
          <p:cNvSpPr txBox="1"/>
          <p:nvPr/>
        </p:nvSpPr>
        <p:spPr>
          <a:xfrm>
            <a:off x="437071" y="4486656"/>
            <a:ext cx="20622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(1632-1677)</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318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BCF924E1-2170-41C1-B560-25B43A0145C4}"/>
              </a:ext>
            </a:extLst>
          </p:cNvPr>
          <p:cNvSpPr txBox="1">
            <a:spLocks noChangeArrowheads="1"/>
          </p:cNvSpPr>
          <p:nvPr/>
        </p:nvSpPr>
        <p:spPr>
          <a:xfrm>
            <a:off x="437071" y="323850"/>
            <a:ext cx="7113260" cy="5524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altLang="en-US" sz="3200" b="1" i="0" u="none" strike="noStrike" kern="1200" cap="none" spc="0" normalizeH="0" baseline="0" noProof="0" dirty="0">
              <a:ln>
                <a:noFill/>
              </a:ln>
              <a:solidFill>
                <a:srgbClr val="006699"/>
              </a:solidFill>
              <a:effectLst/>
              <a:uLnTx/>
              <a:uFillTx/>
              <a:latin typeface="Calibri" panose="020F0502020204030204"/>
              <a:ea typeface="+mj-ea"/>
              <a:cs typeface="+mj-cs"/>
            </a:endParaRPr>
          </a:p>
        </p:txBody>
      </p:sp>
      <p:sp>
        <p:nvSpPr>
          <p:cNvPr id="5" name="Rectangle 4">
            <a:extLst>
              <a:ext uri="{FF2B5EF4-FFF2-40B4-BE49-F238E27FC236}">
                <a16:creationId xmlns:a16="http://schemas.microsoft.com/office/drawing/2014/main" id="{3C24CE10-A283-4F7E-939B-012A4EAF1B3A}"/>
              </a:ext>
            </a:extLst>
          </p:cNvPr>
          <p:cNvSpPr/>
          <p:nvPr/>
        </p:nvSpPr>
        <p:spPr>
          <a:xfrm>
            <a:off x="437071" y="1066800"/>
            <a:ext cx="11352362" cy="45719"/>
          </a:xfrm>
          <a:prstGeom prst="rect">
            <a:avLst/>
          </a:prstGeom>
          <a:solidFill>
            <a:srgbClr val="00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AB7A8B2-100D-4C03-AAC1-56AE7F411535}"/>
              </a:ext>
            </a:extLst>
          </p:cNvPr>
          <p:cNvPicPr/>
          <p:nvPr/>
        </p:nvPicPr>
        <p:blipFill>
          <a:blip r:embed="rId2" cstate="print"/>
          <a:srcRect/>
          <a:stretch>
            <a:fillRect/>
          </a:stretch>
        </p:blipFill>
        <p:spPr bwMode="auto">
          <a:xfrm>
            <a:off x="898909" y="1699052"/>
            <a:ext cx="5857875" cy="3848100"/>
          </a:xfrm>
          <a:prstGeom prst="rect">
            <a:avLst/>
          </a:prstGeom>
          <a:noFill/>
          <a:ln w="9525">
            <a:noFill/>
            <a:miter lim="800000"/>
            <a:headEnd/>
            <a:tailEnd/>
          </a:ln>
        </p:spPr>
      </p:pic>
      <p:sp>
        <p:nvSpPr>
          <p:cNvPr id="7" name="Rectangle 4">
            <a:extLst>
              <a:ext uri="{FF2B5EF4-FFF2-40B4-BE49-F238E27FC236}">
                <a16:creationId xmlns:a16="http://schemas.microsoft.com/office/drawing/2014/main" id="{BA606AB4-F80C-4C35-A9A2-7AC031621177}"/>
              </a:ext>
            </a:extLst>
          </p:cNvPr>
          <p:cNvSpPr txBox="1">
            <a:spLocks noChangeArrowheads="1"/>
          </p:cNvSpPr>
          <p:nvPr/>
        </p:nvSpPr>
        <p:spPr>
          <a:xfrm>
            <a:off x="437071" y="369569"/>
            <a:ext cx="9170225" cy="6019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006699"/>
                </a:solidFill>
                <a:effectLst/>
                <a:uLnTx/>
                <a:uFillTx/>
                <a:latin typeface="Calibri" panose="020F0502020204030204"/>
                <a:ea typeface="+mj-ea"/>
                <a:cs typeface="+mj-cs"/>
              </a:rPr>
              <a:t>NASA Launch Abort System</a:t>
            </a:r>
          </a:p>
        </p:txBody>
      </p:sp>
      <p:sp>
        <p:nvSpPr>
          <p:cNvPr id="2" name="TextBox 1">
            <a:extLst>
              <a:ext uri="{FF2B5EF4-FFF2-40B4-BE49-F238E27FC236}">
                <a16:creationId xmlns:a16="http://schemas.microsoft.com/office/drawing/2014/main" id="{CC66BA16-61CA-42C7-B224-AFB804F9C16C}"/>
              </a:ext>
            </a:extLst>
          </p:cNvPr>
          <p:cNvSpPr txBox="1"/>
          <p:nvPr/>
        </p:nvSpPr>
        <p:spPr>
          <a:xfrm>
            <a:off x="7040881" y="1699052"/>
            <a:ext cx="4846320" cy="298543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6699"/>
              </a:buClr>
              <a:buSzPct val="80000"/>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The purpose of the Launch Abort System (LAS) is to pull the Orion Crew Module and its astronauts safely away from the launch vehicle in the event of an emergency on the launch pad or during ascent</a:t>
            </a:r>
          </a:p>
          <a:p>
            <a:pPr marL="0" marR="0" lvl="0" indent="0" algn="l" defTabSz="914400" rtl="0" eaLnBrk="1" fontAlgn="auto" latinLnBrk="0" hangingPunct="1">
              <a:lnSpc>
                <a:spcPct val="100000"/>
              </a:lnSpc>
              <a:spcBef>
                <a:spcPts val="0"/>
              </a:spcBef>
              <a:spcAft>
                <a:spcPts val="0"/>
              </a:spcAft>
              <a:buClr>
                <a:srgbClr val="006699"/>
              </a:buClr>
              <a:buSzPct val="80000"/>
              <a:buFontTx/>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
                <a:srgbClr val="006699"/>
              </a:buClr>
              <a:buSzPct val="80000"/>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The abort acoustic environment is a concern</a:t>
            </a:r>
          </a:p>
          <a:p>
            <a:pPr marL="285750" marR="0" lvl="0" indent="-285750" algn="l" defTabSz="914400" rtl="0" eaLnBrk="1" fontAlgn="auto" latinLnBrk="0" hangingPunct="1">
              <a:lnSpc>
                <a:spcPct val="100000"/>
              </a:lnSpc>
              <a:spcBef>
                <a:spcPts val="0"/>
              </a:spcBef>
              <a:spcAft>
                <a:spcPts val="0"/>
              </a:spcAft>
              <a:buClr>
                <a:srgbClr val="006699"/>
              </a:buClr>
              <a:buSzPct val="80000"/>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06699"/>
              </a:buClr>
              <a:buSzPct val="80000"/>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As is the abort motor plume impingement on the crew module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074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BCF924E1-2170-41C1-B560-25B43A0145C4}"/>
              </a:ext>
            </a:extLst>
          </p:cNvPr>
          <p:cNvSpPr txBox="1">
            <a:spLocks noChangeArrowheads="1"/>
          </p:cNvSpPr>
          <p:nvPr/>
        </p:nvSpPr>
        <p:spPr>
          <a:xfrm>
            <a:off x="437071" y="323850"/>
            <a:ext cx="1829879" cy="5524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altLang="en-US" sz="3200" b="1" i="0" u="none" strike="noStrike" kern="1200" cap="none" spc="0" normalizeH="0" baseline="0" noProof="0" dirty="0">
              <a:ln>
                <a:noFill/>
              </a:ln>
              <a:solidFill>
                <a:srgbClr val="006699"/>
              </a:solidFill>
              <a:effectLst/>
              <a:uLnTx/>
              <a:uFillTx/>
              <a:latin typeface="Calibri" panose="020F0502020204030204"/>
              <a:ea typeface="+mj-ea"/>
              <a:cs typeface="+mj-cs"/>
            </a:endParaRPr>
          </a:p>
        </p:txBody>
      </p:sp>
      <p:sp>
        <p:nvSpPr>
          <p:cNvPr id="5" name="Rectangle 4">
            <a:extLst>
              <a:ext uri="{FF2B5EF4-FFF2-40B4-BE49-F238E27FC236}">
                <a16:creationId xmlns:a16="http://schemas.microsoft.com/office/drawing/2014/main" id="{3C24CE10-A283-4F7E-939B-012A4EAF1B3A}"/>
              </a:ext>
            </a:extLst>
          </p:cNvPr>
          <p:cNvSpPr/>
          <p:nvPr/>
        </p:nvSpPr>
        <p:spPr>
          <a:xfrm>
            <a:off x="437071" y="1066800"/>
            <a:ext cx="11352362" cy="45719"/>
          </a:xfrm>
          <a:prstGeom prst="rect">
            <a:avLst/>
          </a:prstGeom>
          <a:solidFill>
            <a:srgbClr val="00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http://www.collectspace.com/review/padabort1_abort01.jpg">
            <a:extLst>
              <a:ext uri="{FF2B5EF4-FFF2-40B4-BE49-F238E27FC236}">
                <a16:creationId xmlns:a16="http://schemas.microsoft.com/office/drawing/2014/main" id="{E3FB2158-C953-4FF0-900B-62CA628FF02D}"/>
              </a:ext>
            </a:extLst>
          </p:cNvPr>
          <p:cNvPicPr/>
          <p:nvPr/>
        </p:nvPicPr>
        <p:blipFill>
          <a:blip r:embed="rId2" cstate="print"/>
          <a:srcRect/>
          <a:stretch>
            <a:fillRect/>
          </a:stretch>
        </p:blipFill>
        <p:spPr bwMode="auto">
          <a:xfrm>
            <a:off x="1016725" y="1778181"/>
            <a:ext cx="3810000" cy="2857500"/>
          </a:xfrm>
          <a:prstGeom prst="rect">
            <a:avLst/>
          </a:prstGeom>
          <a:noFill/>
          <a:ln w="9525">
            <a:noFill/>
            <a:miter lim="800000"/>
            <a:headEnd/>
            <a:tailEnd/>
          </a:ln>
        </p:spPr>
      </p:pic>
      <p:pic>
        <p:nvPicPr>
          <p:cNvPr id="7" name="Picture 6" descr="http://www.collectspace.com/review/padabort1_abort02.jpg">
            <a:extLst>
              <a:ext uri="{FF2B5EF4-FFF2-40B4-BE49-F238E27FC236}">
                <a16:creationId xmlns:a16="http://schemas.microsoft.com/office/drawing/2014/main" id="{1ED70FE5-5E68-49BF-B68A-9CFA4BD8E5FE}"/>
              </a:ext>
            </a:extLst>
          </p:cNvPr>
          <p:cNvPicPr/>
          <p:nvPr/>
        </p:nvPicPr>
        <p:blipFill>
          <a:blip r:embed="rId3" cstate="print"/>
          <a:srcRect/>
          <a:stretch>
            <a:fillRect/>
          </a:stretch>
        </p:blipFill>
        <p:spPr bwMode="auto">
          <a:xfrm>
            <a:off x="6096000" y="1863090"/>
            <a:ext cx="3810000" cy="2857500"/>
          </a:xfrm>
          <a:prstGeom prst="rect">
            <a:avLst/>
          </a:prstGeom>
          <a:noFill/>
          <a:ln w="9525">
            <a:noFill/>
            <a:miter lim="800000"/>
            <a:headEnd/>
            <a:tailEnd/>
          </a:ln>
        </p:spPr>
      </p:pic>
      <p:sp>
        <p:nvSpPr>
          <p:cNvPr id="8" name="Rectangle 4">
            <a:extLst>
              <a:ext uri="{FF2B5EF4-FFF2-40B4-BE49-F238E27FC236}">
                <a16:creationId xmlns:a16="http://schemas.microsoft.com/office/drawing/2014/main" id="{7C609D82-4600-4DA2-9A7C-AE15815E65B0}"/>
              </a:ext>
            </a:extLst>
          </p:cNvPr>
          <p:cNvSpPr txBox="1">
            <a:spLocks noChangeArrowheads="1"/>
          </p:cNvSpPr>
          <p:nvPr/>
        </p:nvSpPr>
        <p:spPr>
          <a:xfrm>
            <a:off x="437071" y="369569"/>
            <a:ext cx="9170225" cy="6019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006699"/>
                </a:solidFill>
                <a:effectLst/>
                <a:uLnTx/>
                <a:uFillTx/>
                <a:latin typeface="Calibri" panose="020F0502020204030204"/>
                <a:ea typeface="+mj-ea"/>
                <a:cs typeface="+mj-cs"/>
              </a:rPr>
              <a:t>NASA Launch Abort System Test</a:t>
            </a:r>
          </a:p>
        </p:txBody>
      </p:sp>
      <p:sp>
        <p:nvSpPr>
          <p:cNvPr id="2" name="TextBox 1">
            <a:extLst>
              <a:ext uri="{FF2B5EF4-FFF2-40B4-BE49-F238E27FC236}">
                <a16:creationId xmlns:a16="http://schemas.microsoft.com/office/drawing/2014/main" id="{811E498A-C0E5-461B-9A18-2AD74F17D796}"/>
              </a:ext>
            </a:extLst>
          </p:cNvPr>
          <p:cNvSpPr txBox="1"/>
          <p:nvPr/>
        </p:nvSpPr>
        <p:spPr>
          <a:xfrm>
            <a:off x="1016725" y="5329535"/>
            <a:ext cx="9030789"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6699"/>
              </a:buClr>
              <a:buSzPct val="80000"/>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An unmanned test of this system was performed at White Sands Missile Range, New Mexico, on May 6, 2010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1837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BCF924E1-2170-41C1-B560-25B43A0145C4}"/>
              </a:ext>
            </a:extLst>
          </p:cNvPr>
          <p:cNvSpPr txBox="1">
            <a:spLocks noChangeArrowheads="1"/>
          </p:cNvSpPr>
          <p:nvPr/>
        </p:nvSpPr>
        <p:spPr>
          <a:xfrm>
            <a:off x="437071" y="323850"/>
            <a:ext cx="1829879" cy="5524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altLang="en-US" sz="3200" b="1" i="0" u="none" strike="noStrike" kern="1200" cap="none" spc="0" normalizeH="0" baseline="0" noProof="0" dirty="0">
              <a:ln>
                <a:noFill/>
              </a:ln>
              <a:solidFill>
                <a:srgbClr val="006699"/>
              </a:solidFill>
              <a:effectLst/>
              <a:uLnTx/>
              <a:uFillTx/>
              <a:latin typeface="Calibri" panose="020F0502020204030204"/>
              <a:ea typeface="+mj-ea"/>
              <a:cs typeface="+mj-cs"/>
            </a:endParaRPr>
          </a:p>
        </p:txBody>
      </p:sp>
      <p:sp>
        <p:nvSpPr>
          <p:cNvPr id="5" name="Rectangle 4">
            <a:extLst>
              <a:ext uri="{FF2B5EF4-FFF2-40B4-BE49-F238E27FC236}">
                <a16:creationId xmlns:a16="http://schemas.microsoft.com/office/drawing/2014/main" id="{3C24CE10-A283-4F7E-939B-012A4EAF1B3A}"/>
              </a:ext>
            </a:extLst>
          </p:cNvPr>
          <p:cNvSpPr/>
          <p:nvPr/>
        </p:nvSpPr>
        <p:spPr>
          <a:xfrm>
            <a:off x="437071" y="1066800"/>
            <a:ext cx="11352362" cy="45719"/>
          </a:xfrm>
          <a:prstGeom prst="rect">
            <a:avLst/>
          </a:prstGeom>
          <a:solidFill>
            <a:srgbClr val="00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B1FE82CF-7757-4BCC-91B3-75A4F01CF569}"/>
              </a:ext>
            </a:extLst>
          </p:cNvPr>
          <p:cNvPicPr>
            <a:picLocks noChangeAspect="1"/>
          </p:cNvPicPr>
          <p:nvPr/>
        </p:nvPicPr>
        <p:blipFill>
          <a:blip r:embed="rId2"/>
          <a:stretch>
            <a:fillRect/>
          </a:stretch>
        </p:blipFill>
        <p:spPr>
          <a:xfrm>
            <a:off x="803910" y="1486438"/>
            <a:ext cx="6771428" cy="4304762"/>
          </a:xfrm>
          <a:prstGeom prst="rect">
            <a:avLst/>
          </a:prstGeom>
        </p:spPr>
      </p:pic>
      <p:sp>
        <p:nvSpPr>
          <p:cNvPr id="6" name="Rectangle 4">
            <a:extLst>
              <a:ext uri="{FF2B5EF4-FFF2-40B4-BE49-F238E27FC236}">
                <a16:creationId xmlns:a16="http://schemas.microsoft.com/office/drawing/2014/main" id="{2648B392-5A09-4699-A216-18F223F3D468}"/>
              </a:ext>
            </a:extLst>
          </p:cNvPr>
          <p:cNvSpPr txBox="1">
            <a:spLocks noChangeArrowheads="1"/>
          </p:cNvSpPr>
          <p:nvPr/>
        </p:nvSpPr>
        <p:spPr>
          <a:xfrm>
            <a:off x="437071" y="369569"/>
            <a:ext cx="9170225" cy="6019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006699"/>
                </a:solidFill>
                <a:effectLst/>
                <a:uLnTx/>
                <a:uFillTx/>
                <a:latin typeface="Calibri" panose="020F0502020204030204"/>
                <a:ea typeface="+mj-ea"/>
                <a:cs typeface="+mj-cs"/>
              </a:rPr>
              <a:t>NASA Launch Abort System Test, Skewed Time History</a:t>
            </a:r>
          </a:p>
        </p:txBody>
      </p:sp>
      <p:sp>
        <p:nvSpPr>
          <p:cNvPr id="7" name="TextBox 6">
            <a:extLst>
              <a:ext uri="{FF2B5EF4-FFF2-40B4-BE49-F238E27FC236}">
                <a16:creationId xmlns:a16="http://schemas.microsoft.com/office/drawing/2014/main" id="{B1A0C73E-026A-4D8D-B292-13643AB570B4}"/>
              </a:ext>
            </a:extLst>
          </p:cNvPr>
          <p:cNvSpPr txBox="1"/>
          <p:nvPr/>
        </p:nvSpPr>
        <p:spPr>
          <a:xfrm>
            <a:off x="8006693" y="2659559"/>
            <a:ext cx="3201205" cy="76944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600"/>
              </a:spcAft>
              <a:buClr>
                <a:srgbClr val="006699"/>
              </a:buClr>
              <a:buSzPct val="80000"/>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 skewness =   0.52                       </a:t>
            </a:r>
          </a:p>
          <a:p>
            <a:pPr marL="285750" marR="0" lvl="0" indent="-285750" algn="l" defTabSz="914400" rtl="0" eaLnBrk="1" fontAlgn="auto" latinLnBrk="0" hangingPunct="1">
              <a:lnSpc>
                <a:spcPct val="100000"/>
              </a:lnSpc>
              <a:spcBef>
                <a:spcPts val="600"/>
              </a:spcBef>
              <a:spcAft>
                <a:spcPts val="600"/>
              </a:spcAft>
              <a:buClr>
                <a:srgbClr val="006699"/>
              </a:buClr>
              <a:buSzPct val="80000"/>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  kurtosis =     13.2 </a:t>
            </a:r>
          </a:p>
        </p:txBody>
      </p:sp>
    </p:spTree>
    <p:extLst>
      <p:ext uri="{BB962C8B-B14F-4D97-AF65-F5344CB8AC3E}">
        <p14:creationId xmlns:p14="http://schemas.microsoft.com/office/powerpoint/2010/main" val="1564875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518599-EC12-4319-B1A5-9B7F1FF9EE22}"/>
              </a:ext>
            </a:extLst>
          </p:cNvPr>
          <p:cNvSpPr txBox="1"/>
          <p:nvPr/>
        </p:nvSpPr>
        <p:spPr>
          <a:xfrm>
            <a:off x="7635711" y="899266"/>
            <a:ext cx="2130425" cy="461665"/>
          </a:xfrm>
          <a:prstGeom prst="rect">
            <a:avLst/>
          </a:prstGeom>
          <a:noFill/>
        </p:spPr>
        <p:txBody>
          <a:bodyPr wrap="square" rtlCol="0">
            <a:spAutoFit/>
          </a:bodyPr>
          <a:lstStyle/>
          <a:p>
            <a:r>
              <a:rPr lang="en-US" sz="2400" b="1" dirty="0">
                <a:solidFill>
                  <a:srgbClr val="006699"/>
                </a:solidFill>
              </a:rPr>
              <a:t>NASA SP-8072</a:t>
            </a:r>
            <a:endParaRPr lang="en-US" sz="2200" b="1" dirty="0">
              <a:solidFill>
                <a:srgbClr val="006699"/>
              </a:solidFill>
            </a:endParaRPr>
          </a:p>
        </p:txBody>
      </p:sp>
      <p:pic>
        <p:nvPicPr>
          <p:cNvPr id="7" name="Picture 6">
            <a:extLst>
              <a:ext uri="{FF2B5EF4-FFF2-40B4-BE49-F238E27FC236}">
                <a16:creationId xmlns:a16="http://schemas.microsoft.com/office/drawing/2014/main" id="{A791F382-86A0-43A8-8395-193BBF3D931C}"/>
              </a:ext>
            </a:extLst>
          </p:cNvPr>
          <p:cNvPicPr>
            <a:picLocks noChangeAspect="1"/>
          </p:cNvPicPr>
          <p:nvPr/>
        </p:nvPicPr>
        <p:blipFill>
          <a:blip r:embed="rId2"/>
          <a:stretch>
            <a:fillRect/>
          </a:stretch>
        </p:blipFill>
        <p:spPr>
          <a:xfrm>
            <a:off x="989303" y="140677"/>
            <a:ext cx="5207594" cy="6576646"/>
          </a:xfrm>
          <a:prstGeom prst="rect">
            <a:avLst/>
          </a:prstGeom>
        </p:spPr>
      </p:pic>
      <p:sp>
        <p:nvSpPr>
          <p:cNvPr id="3" name="TextBox 2">
            <a:extLst>
              <a:ext uri="{FF2B5EF4-FFF2-40B4-BE49-F238E27FC236}">
                <a16:creationId xmlns:a16="http://schemas.microsoft.com/office/drawing/2014/main" id="{5982FE85-D0F2-48DB-AA01-F3A53E2AB616}"/>
              </a:ext>
            </a:extLst>
          </p:cNvPr>
          <p:cNvSpPr txBox="1"/>
          <p:nvPr/>
        </p:nvSpPr>
        <p:spPr>
          <a:xfrm>
            <a:off x="7635711" y="2413262"/>
            <a:ext cx="3751868" cy="854080"/>
          </a:xfrm>
          <a:prstGeom prst="rect">
            <a:avLst/>
          </a:prstGeom>
          <a:noFill/>
        </p:spPr>
        <p:txBody>
          <a:bodyPr wrap="square" rtlCol="0">
            <a:spAutoFit/>
          </a:bodyPr>
          <a:lstStyle/>
          <a:p>
            <a:r>
              <a:rPr lang="en-US" sz="1650" i="1" dirty="0"/>
              <a:t>The approach in this presentation is taken from this NASA document along with enhancements from </a:t>
            </a:r>
            <a:r>
              <a:rPr lang="en-US" sz="1650" i="1" dirty="0" err="1"/>
              <a:t>Wilby</a:t>
            </a:r>
            <a:endParaRPr lang="en-US" sz="1650" i="1" dirty="0"/>
          </a:p>
        </p:txBody>
      </p:sp>
    </p:spTree>
    <p:extLst>
      <p:ext uri="{BB962C8B-B14F-4D97-AF65-F5344CB8AC3E}">
        <p14:creationId xmlns:p14="http://schemas.microsoft.com/office/powerpoint/2010/main" val="707396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3232C6-E171-456A-A531-DD4B5971B228}"/>
              </a:ext>
            </a:extLst>
          </p:cNvPr>
          <p:cNvSpPr txBox="1"/>
          <p:nvPr/>
        </p:nvSpPr>
        <p:spPr>
          <a:xfrm>
            <a:off x="7167539" y="1161355"/>
            <a:ext cx="4462078" cy="2754600"/>
          </a:xfrm>
          <a:prstGeom prst="rect">
            <a:avLst/>
          </a:prstGeom>
          <a:noFill/>
        </p:spPr>
        <p:txBody>
          <a:bodyPr wrap="square" rtlCol="0">
            <a:spAutoFit/>
          </a:bodyPr>
          <a:lstStyle/>
          <a:p>
            <a:pPr marL="285750" indent="-285750">
              <a:spcBef>
                <a:spcPts val="600"/>
              </a:spcBef>
              <a:spcAft>
                <a:spcPts val="600"/>
              </a:spcAft>
              <a:buClr>
                <a:srgbClr val="006699"/>
              </a:buClr>
              <a:buSzPct val="80000"/>
              <a:buFont typeface="Arial" panose="020B0604020202020204" pitchFamily="34" charset="0"/>
              <a:buChar char="•"/>
            </a:pPr>
            <a:r>
              <a:rPr lang="en-US" sz="1700" dirty="0"/>
              <a:t>Acoustic efficiency is the ratio of the sound power to the rocket exhaust’s mechanical power </a:t>
            </a:r>
          </a:p>
          <a:p>
            <a:pPr marL="285750" indent="-285750">
              <a:spcBef>
                <a:spcPts val="600"/>
              </a:spcBef>
              <a:spcAft>
                <a:spcPts val="600"/>
              </a:spcAft>
              <a:buClr>
                <a:srgbClr val="006699"/>
              </a:buClr>
              <a:buSzPct val="80000"/>
              <a:buFont typeface="Arial" panose="020B0604020202020204" pitchFamily="34" charset="0"/>
              <a:buChar char="•"/>
            </a:pPr>
            <a:r>
              <a:rPr lang="en-US" sz="1700" dirty="0"/>
              <a:t>Generally, less than 1% of a rocket plume’s kinetic energy is converted into acoustic energy as it interacts with the atmosphere and/or surrounding structures</a:t>
            </a:r>
          </a:p>
          <a:p>
            <a:pPr marL="285750" indent="-285750">
              <a:spcBef>
                <a:spcPts val="600"/>
              </a:spcBef>
              <a:spcAft>
                <a:spcPts val="600"/>
              </a:spcAft>
              <a:buClr>
                <a:srgbClr val="006699"/>
              </a:buClr>
              <a:buSzPct val="80000"/>
              <a:buFont typeface="Arial" panose="020B0604020202020204" pitchFamily="34" charset="0"/>
              <a:buChar char="•"/>
            </a:pPr>
            <a:r>
              <a:rPr lang="en-US" sz="1700" dirty="0"/>
              <a:t>The overall sound power is distributed along the plume axis using empirical curves</a:t>
            </a:r>
          </a:p>
        </p:txBody>
      </p:sp>
      <p:sp>
        <p:nvSpPr>
          <p:cNvPr id="6" name="TextBox 5">
            <a:extLst>
              <a:ext uri="{FF2B5EF4-FFF2-40B4-BE49-F238E27FC236}">
                <a16:creationId xmlns:a16="http://schemas.microsoft.com/office/drawing/2014/main" id="{3A518599-EC12-4319-B1A5-9B7F1FF9EE22}"/>
              </a:ext>
            </a:extLst>
          </p:cNvPr>
          <p:cNvSpPr txBox="1"/>
          <p:nvPr/>
        </p:nvSpPr>
        <p:spPr>
          <a:xfrm>
            <a:off x="7167539" y="378159"/>
            <a:ext cx="3918129" cy="400110"/>
          </a:xfrm>
          <a:prstGeom prst="rect">
            <a:avLst/>
          </a:prstGeom>
          <a:noFill/>
        </p:spPr>
        <p:txBody>
          <a:bodyPr wrap="square" rtlCol="0">
            <a:spAutoFit/>
          </a:bodyPr>
          <a:lstStyle/>
          <a:p>
            <a:r>
              <a:rPr lang="en-US" sz="2000" b="1" dirty="0">
                <a:solidFill>
                  <a:srgbClr val="006699"/>
                </a:solidFill>
              </a:rPr>
              <a:t>NASA SP-8072 Acoustic Efficiency</a:t>
            </a:r>
            <a:endParaRPr lang="en-US" sz="2200" b="1" dirty="0">
              <a:solidFill>
                <a:srgbClr val="006699"/>
              </a:solidFill>
            </a:endParaRPr>
          </a:p>
        </p:txBody>
      </p:sp>
      <p:pic>
        <p:nvPicPr>
          <p:cNvPr id="3" name="Picture 2">
            <a:extLst>
              <a:ext uri="{FF2B5EF4-FFF2-40B4-BE49-F238E27FC236}">
                <a16:creationId xmlns:a16="http://schemas.microsoft.com/office/drawing/2014/main" id="{85B26658-D86F-4D3C-81CC-9AF141938BBA}"/>
              </a:ext>
            </a:extLst>
          </p:cNvPr>
          <p:cNvPicPr>
            <a:picLocks noChangeAspect="1"/>
          </p:cNvPicPr>
          <p:nvPr/>
        </p:nvPicPr>
        <p:blipFill>
          <a:blip r:embed="rId2"/>
          <a:stretch>
            <a:fillRect/>
          </a:stretch>
        </p:blipFill>
        <p:spPr>
          <a:xfrm>
            <a:off x="171975" y="162762"/>
            <a:ext cx="6552381" cy="6695238"/>
          </a:xfrm>
          <a:prstGeom prst="rect">
            <a:avLst/>
          </a:prstGeom>
        </p:spPr>
      </p:pic>
    </p:spTree>
    <p:extLst>
      <p:ext uri="{BB962C8B-B14F-4D97-AF65-F5344CB8AC3E}">
        <p14:creationId xmlns:p14="http://schemas.microsoft.com/office/powerpoint/2010/main" val="1580316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767673" y="375901"/>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sp>
        <p:nvSpPr>
          <p:cNvPr id="2" name="TextBox 1">
            <a:extLst>
              <a:ext uri="{FF2B5EF4-FFF2-40B4-BE49-F238E27FC236}">
                <a16:creationId xmlns:a16="http://schemas.microsoft.com/office/drawing/2014/main" id="{E53232C6-E171-456A-A531-DD4B5971B228}"/>
              </a:ext>
            </a:extLst>
          </p:cNvPr>
          <p:cNvSpPr txBox="1"/>
          <p:nvPr/>
        </p:nvSpPr>
        <p:spPr>
          <a:xfrm>
            <a:off x="7598860" y="1195146"/>
            <a:ext cx="4119528" cy="1131079"/>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650" dirty="0"/>
              <a:t>Acoustic efficiency of deflected and </a:t>
            </a:r>
            <a:r>
              <a:rPr lang="en-US" sz="1650" dirty="0" err="1"/>
              <a:t>undeflected</a:t>
            </a:r>
            <a:r>
              <a:rPr lang="en-US" sz="1650" dirty="0"/>
              <a:t> exhaust plumes</a:t>
            </a:r>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r>
              <a:rPr lang="en-US" dirty="0">
                <a:sym typeface="Symbol" panose="05050102010706020507" pitchFamily="18" charset="2"/>
              </a:rPr>
              <a:t> = </a:t>
            </a:r>
            <a:r>
              <a:rPr lang="en-US" dirty="0"/>
              <a:t>acoustic efficiency</a:t>
            </a:r>
          </a:p>
        </p:txBody>
      </p:sp>
      <p:pic>
        <p:nvPicPr>
          <p:cNvPr id="3" name="Picture 2">
            <a:extLst>
              <a:ext uri="{FF2B5EF4-FFF2-40B4-BE49-F238E27FC236}">
                <a16:creationId xmlns:a16="http://schemas.microsoft.com/office/drawing/2014/main" id="{468C5550-353C-45A4-AAE4-7E5BAE08F288}"/>
              </a:ext>
            </a:extLst>
          </p:cNvPr>
          <p:cNvPicPr>
            <a:picLocks noChangeAspect="1"/>
          </p:cNvPicPr>
          <p:nvPr/>
        </p:nvPicPr>
        <p:blipFill>
          <a:blip r:embed="rId2"/>
          <a:stretch>
            <a:fillRect/>
          </a:stretch>
        </p:blipFill>
        <p:spPr>
          <a:xfrm>
            <a:off x="639535" y="604501"/>
            <a:ext cx="6523809" cy="5342857"/>
          </a:xfrm>
          <a:prstGeom prst="rect">
            <a:avLst/>
          </a:prstGeom>
        </p:spPr>
      </p:pic>
    </p:spTree>
    <p:extLst>
      <p:ext uri="{BB962C8B-B14F-4D97-AF65-F5344CB8AC3E}">
        <p14:creationId xmlns:p14="http://schemas.microsoft.com/office/powerpoint/2010/main" val="60296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459052" y="256382"/>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sp>
        <p:nvSpPr>
          <p:cNvPr id="2" name="TextBox 1">
            <a:extLst>
              <a:ext uri="{FF2B5EF4-FFF2-40B4-BE49-F238E27FC236}">
                <a16:creationId xmlns:a16="http://schemas.microsoft.com/office/drawing/2014/main" id="{E53232C6-E171-456A-A531-DD4B5971B228}"/>
              </a:ext>
            </a:extLst>
          </p:cNvPr>
          <p:cNvSpPr txBox="1"/>
          <p:nvPr/>
        </p:nvSpPr>
        <p:spPr>
          <a:xfrm>
            <a:off x="7254239" y="986375"/>
            <a:ext cx="4478215" cy="600164"/>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650" dirty="0"/>
              <a:t>Rocket noise power spectrum curve as a function of </a:t>
            </a:r>
            <a:r>
              <a:rPr lang="en-US" sz="1650" dirty="0" err="1"/>
              <a:t>Strouhal</a:t>
            </a:r>
            <a:r>
              <a:rPr lang="en-US" sz="1650" dirty="0"/>
              <a:t> number</a:t>
            </a:r>
            <a:endParaRPr lang="en-US" dirty="0"/>
          </a:p>
        </p:txBody>
      </p:sp>
      <p:pic>
        <p:nvPicPr>
          <p:cNvPr id="3" name="Picture 2">
            <a:extLst>
              <a:ext uri="{FF2B5EF4-FFF2-40B4-BE49-F238E27FC236}">
                <a16:creationId xmlns:a16="http://schemas.microsoft.com/office/drawing/2014/main" id="{8D6EF2F9-FF15-4B8E-AC8C-129CB83BD4CC}"/>
              </a:ext>
            </a:extLst>
          </p:cNvPr>
          <p:cNvPicPr>
            <a:picLocks noChangeAspect="1"/>
          </p:cNvPicPr>
          <p:nvPr/>
        </p:nvPicPr>
        <p:blipFill>
          <a:blip r:embed="rId2"/>
          <a:stretch>
            <a:fillRect/>
          </a:stretch>
        </p:blipFill>
        <p:spPr>
          <a:xfrm>
            <a:off x="267286" y="484982"/>
            <a:ext cx="6601968" cy="5722379"/>
          </a:xfrm>
          <a:prstGeom prst="rect">
            <a:avLst/>
          </a:prstGeom>
        </p:spPr>
      </p:pic>
      <p:sp>
        <p:nvSpPr>
          <p:cNvPr id="8" name="Rectangle 7">
            <a:extLst>
              <a:ext uri="{FF2B5EF4-FFF2-40B4-BE49-F238E27FC236}">
                <a16:creationId xmlns:a16="http://schemas.microsoft.com/office/drawing/2014/main" id="{53E1E168-FA2C-4877-AAED-0A9C8C0807D9}"/>
              </a:ext>
            </a:extLst>
          </p:cNvPr>
          <p:cNvSpPr/>
          <p:nvPr/>
        </p:nvSpPr>
        <p:spPr>
          <a:xfrm>
            <a:off x="7752581" y="3717496"/>
            <a:ext cx="2991729" cy="1377300"/>
          </a:xfrm>
          <a:prstGeom prst="rect">
            <a:avLst/>
          </a:prstGeom>
        </p:spPr>
        <p:txBody>
          <a:bodyPr wrap="square">
            <a:spAutoFit/>
          </a:bodyPr>
          <a:lstStyle/>
          <a:p>
            <a:pPr>
              <a:spcBef>
                <a:spcPts val="600"/>
              </a:spcBef>
              <a:spcAft>
                <a:spcPts val="600"/>
              </a:spcAft>
            </a:pPr>
            <a:br>
              <a:rPr lang="en-US" dirty="0"/>
            </a:br>
            <a:endParaRPr lang="en-US" sz="1600" dirty="0">
              <a:ea typeface="Times New Roman" panose="02020603050405020304" pitchFamily="18" charset="0"/>
            </a:endParaRPr>
          </a:p>
          <a:p>
            <a:pPr>
              <a:spcBef>
                <a:spcPts val="600"/>
              </a:spcBef>
              <a:spcAft>
                <a:spcPts val="300"/>
              </a:spcAft>
            </a:pPr>
            <a:endParaRPr lang="en-US" sz="1600" dirty="0"/>
          </a:p>
          <a:p>
            <a:pPr>
              <a:spcBef>
                <a:spcPts val="600"/>
              </a:spcBef>
              <a:spcAft>
                <a:spcPts val="300"/>
              </a:spcAft>
            </a:pPr>
            <a:endParaRPr lang="en-US" sz="1600" dirty="0"/>
          </a:p>
        </p:txBody>
      </p:sp>
      <p:graphicFrame>
        <p:nvGraphicFramePr>
          <p:cNvPr id="12" name="Table 11">
            <a:extLst>
              <a:ext uri="{FF2B5EF4-FFF2-40B4-BE49-F238E27FC236}">
                <a16:creationId xmlns:a16="http://schemas.microsoft.com/office/drawing/2014/main" id="{CDD65287-0925-42E6-A0A0-38762AC811ED}"/>
              </a:ext>
            </a:extLst>
          </p:cNvPr>
          <p:cNvGraphicFramePr>
            <a:graphicFrameLocks noGrp="1"/>
          </p:cNvGraphicFramePr>
          <p:nvPr>
            <p:extLst>
              <p:ext uri="{D42A27DB-BD31-4B8C-83A1-F6EECF244321}">
                <p14:modId xmlns:p14="http://schemas.microsoft.com/office/powerpoint/2010/main" val="219421997"/>
              </p:ext>
            </p:extLst>
          </p:nvPr>
        </p:nvGraphicFramePr>
        <p:xfrm>
          <a:off x="7254240" y="1951667"/>
          <a:ext cx="4670474" cy="2789008"/>
        </p:xfrm>
        <a:graphic>
          <a:graphicData uri="http://schemas.openxmlformats.org/drawingml/2006/table">
            <a:tbl>
              <a:tblPr firstRow="1" bandRow="1">
                <a:tableStyleId>{5C22544A-7EE6-4342-B048-85BDC9FD1C3A}</a:tableStyleId>
              </a:tblPr>
              <a:tblGrid>
                <a:gridCol w="928633">
                  <a:extLst>
                    <a:ext uri="{9D8B030D-6E8A-4147-A177-3AD203B41FA5}">
                      <a16:colId xmlns:a16="http://schemas.microsoft.com/office/drawing/2014/main" val="138838432"/>
                    </a:ext>
                  </a:extLst>
                </a:gridCol>
                <a:gridCol w="3741841">
                  <a:extLst>
                    <a:ext uri="{9D8B030D-6E8A-4147-A177-3AD203B41FA5}">
                      <a16:colId xmlns:a16="http://schemas.microsoft.com/office/drawing/2014/main" val="3078431330"/>
                    </a:ext>
                  </a:extLst>
                </a:gridCol>
              </a:tblGrid>
              <a:tr h="442048">
                <a:tc>
                  <a:txBody>
                    <a:bodyPr/>
                    <a:lstStyle/>
                    <a:p>
                      <a:pPr algn="ctr"/>
                      <a:r>
                        <a:rPr lang="en-US" dirty="0"/>
                        <a:t>Symbol</a:t>
                      </a:r>
                    </a:p>
                  </a:txBody>
                  <a:tcPr/>
                </a:tc>
                <a:tc>
                  <a:txBody>
                    <a:bodyPr/>
                    <a:lstStyle/>
                    <a:p>
                      <a:pPr algn="ctr"/>
                      <a:r>
                        <a:rPr lang="en-US" dirty="0"/>
                        <a:t>Description</a:t>
                      </a:r>
                    </a:p>
                  </a:txBody>
                  <a:tcPr/>
                </a:tc>
                <a:extLst>
                  <a:ext uri="{0D108BD9-81ED-4DB2-BD59-A6C34878D82A}">
                    <a16:rowId xmlns:a16="http://schemas.microsoft.com/office/drawing/2014/main" val="2488298526"/>
                  </a:ext>
                </a:extLst>
              </a:tr>
              <a:tr h="318937">
                <a:tc>
                  <a:txBody>
                    <a:bodyPr/>
                    <a:lstStyle/>
                    <a:p>
                      <a:pPr algn="ctr"/>
                      <a:r>
                        <a:rPr lang="en-US" sz="1700" dirty="0">
                          <a:ea typeface="Times New Roman" panose="02020603050405020304" pitchFamily="18" charset="0"/>
                          <a:cs typeface="Times New Roman" panose="02020603050405020304" pitchFamily="18" charset="0"/>
                        </a:rPr>
                        <a:t>f </a:t>
                      </a:r>
                      <a:endParaRPr lang="en-US" sz="17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ea typeface="Times New Roman" panose="02020603050405020304" pitchFamily="18" charset="0"/>
                          <a:cs typeface="Times New Roman" panose="02020603050405020304" pitchFamily="18" charset="0"/>
                        </a:rPr>
                        <a:t>frequency </a:t>
                      </a:r>
                    </a:p>
                  </a:txBody>
                  <a:tcPr/>
                </a:tc>
                <a:extLst>
                  <a:ext uri="{0D108BD9-81ED-4DB2-BD59-A6C34878D82A}">
                    <a16:rowId xmlns:a16="http://schemas.microsoft.com/office/drawing/2014/main" val="2364769479"/>
                  </a:ext>
                </a:extLst>
              </a:tr>
              <a:tr h="373440">
                <a:tc>
                  <a:txBody>
                    <a:bodyPr/>
                    <a:lstStyle/>
                    <a:p>
                      <a:pPr algn="ctr"/>
                      <a:r>
                        <a:rPr lang="en-US" sz="1700" dirty="0"/>
                        <a:t>d</a:t>
                      </a:r>
                      <a:r>
                        <a:rPr lang="en-US" sz="2200" baseline="-25000" dirty="0"/>
                        <a:t>e</a:t>
                      </a:r>
                      <a:endParaRPr lang="en-US" sz="2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effective nozzle diameter in meters</a:t>
                      </a:r>
                      <a:endParaRPr lang="en-US" sz="1700" dirty="0">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18944489"/>
                  </a:ext>
                </a:extLst>
              </a:tr>
              <a:tr h="550493">
                <a:tc>
                  <a:txBody>
                    <a:bodyPr/>
                    <a:lstStyle/>
                    <a:p>
                      <a:pPr algn="ctr"/>
                      <a:r>
                        <a:rPr lang="en-US" sz="1700" dirty="0" err="1">
                          <a:ea typeface="Times New Roman" panose="02020603050405020304" pitchFamily="18" charset="0"/>
                          <a:cs typeface="Times New Roman" panose="02020603050405020304" pitchFamily="18" charset="0"/>
                        </a:rPr>
                        <a:t>U</a:t>
                      </a:r>
                      <a:r>
                        <a:rPr lang="en-US" sz="2200" baseline="-25000" dirty="0" err="1">
                          <a:ea typeface="Times New Roman" panose="02020603050405020304" pitchFamily="18" charset="0"/>
                          <a:cs typeface="Times New Roman" panose="02020603050405020304" pitchFamily="18" charset="0"/>
                        </a:rPr>
                        <a:t>e</a:t>
                      </a:r>
                      <a:r>
                        <a:rPr lang="en-US" sz="1700" dirty="0">
                          <a:ea typeface="Times New Roman" panose="02020603050405020304" pitchFamily="18" charset="0"/>
                        </a:rPr>
                        <a:t> </a:t>
                      </a:r>
                      <a:endParaRPr lang="en-US" sz="1700" dirty="0"/>
                    </a:p>
                  </a:txBody>
                  <a:tcPr/>
                </a:tc>
                <a:tc>
                  <a:txBody>
                    <a:bodyPr/>
                    <a:lstStyle/>
                    <a:p>
                      <a:r>
                        <a:rPr lang="en-US" sz="1700" dirty="0">
                          <a:ea typeface="Times New Roman" panose="02020603050405020304" pitchFamily="18" charset="0"/>
                        </a:rPr>
                        <a:t>fully expanded exit exhaust velocity in (m/sec)</a:t>
                      </a:r>
                      <a:endParaRPr lang="en-US" sz="1700" dirty="0"/>
                    </a:p>
                  </a:txBody>
                  <a:tcPr/>
                </a:tc>
                <a:extLst>
                  <a:ext uri="{0D108BD9-81ED-4DB2-BD59-A6C34878D82A}">
                    <a16:rowId xmlns:a16="http://schemas.microsoft.com/office/drawing/2014/main" val="313264545"/>
                  </a:ext>
                </a:extLst>
              </a:tr>
              <a:tr h="550493">
                <a:tc>
                  <a:txBody>
                    <a:bodyPr/>
                    <a:lstStyle/>
                    <a:p>
                      <a:pPr algn="ctr"/>
                      <a:r>
                        <a:rPr lang="en-US" sz="1700" dirty="0"/>
                        <a:t>W(f)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sound power (Watts) in a one-third octave band with center frequency f</a:t>
                      </a:r>
                      <a:endParaRPr lang="en-US" sz="1700" dirty="0">
                        <a:ea typeface="Times New Roman" panose="02020603050405020304" pitchFamily="18" charset="0"/>
                      </a:endParaRPr>
                    </a:p>
                  </a:txBody>
                  <a:tcPr/>
                </a:tc>
                <a:extLst>
                  <a:ext uri="{0D108BD9-81ED-4DB2-BD59-A6C34878D82A}">
                    <a16:rowId xmlns:a16="http://schemas.microsoft.com/office/drawing/2014/main" val="2891895259"/>
                  </a:ext>
                </a:extLst>
              </a:tr>
              <a:tr h="318937">
                <a:tc>
                  <a:txBody>
                    <a:bodyPr/>
                    <a:lstStyle/>
                    <a:p>
                      <a:pPr algn="ctr"/>
                      <a:r>
                        <a:rPr lang="en-US" sz="1700" dirty="0"/>
                        <a:t>W</a:t>
                      </a:r>
                      <a:r>
                        <a:rPr lang="en-US" sz="2200" baseline="-25000" dirty="0"/>
                        <a:t>OA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dk1"/>
                          </a:solidFill>
                          <a:effectLst/>
                          <a:latin typeface="+mn-lt"/>
                          <a:ea typeface="+mn-ea"/>
                          <a:cs typeface="+mn-cs"/>
                        </a:rPr>
                        <a:t>overall acoustic power in Watts</a:t>
                      </a:r>
                      <a:endParaRPr lang="en-US" sz="1700" dirty="0">
                        <a:ea typeface="Times New Roman" panose="02020603050405020304" pitchFamily="18" charset="0"/>
                      </a:endParaRPr>
                    </a:p>
                  </a:txBody>
                  <a:tcPr/>
                </a:tc>
                <a:extLst>
                  <a:ext uri="{0D108BD9-81ED-4DB2-BD59-A6C34878D82A}">
                    <a16:rowId xmlns:a16="http://schemas.microsoft.com/office/drawing/2014/main" val="1938475249"/>
                  </a:ext>
                </a:extLst>
              </a:tr>
            </a:tbl>
          </a:graphicData>
        </a:graphic>
      </p:graphicFrame>
    </p:spTree>
    <p:extLst>
      <p:ext uri="{BB962C8B-B14F-4D97-AF65-F5344CB8AC3E}">
        <p14:creationId xmlns:p14="http://schemas.microsoft.com/office/powerpoint/2010/main" val="871561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357403" y="578418"/>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sp>
        <p:nvSpPr>
          <p:cNvPr id="2" name="TextBox 1">
            <a:extLst>
              <a:ext uri="{FF2B5EF4-FFF2-40B4-BE49-F238E27FC236}">
                <a16:creationId xmlns:a16="http://schemas.microsoft.com/office/drawing/2014/main" id="{E53232C6-E171-456A-A531-DD4B5971B228}"/>
              </a:ext>
            </a:extLst>
          </p:cNvPr>
          <p:cNvSpPr txBox="1"/>
          <p:nvPr/>
        </p:nvSpPr>
        <p:spPr>
          <a:xfrm>
            <a:off x="7216726" y="1490567"/>
            <a:ext cx="4389120" cy="1400383"/>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700" dirty="0"/>
              <a:t>Far-field directivity</a:t>
            </a:r>
          </a:p>
          <a:p>
            <a:pPr marL="285750" indent="-285750">
              <a:buClr>
                <a:srgbClr val="006699"/>
              </a:buClr>
              <a:buSzPct val="80000"/>
              <a:buFont typeface="Arial" panose="020B0604020202020204" pitchFamily="34" charset="0"/>
              <a:buChar char="•"/>
            </a:pPr>
            <a:endParaRPr lang="en-US" sz="1700" dirty="0"/>
          </a:p>
          <a:p>
            <a:pPr marL="285750" indent="-285750">
              <a:buClr>
                <a:srgbClr val="006699"/>
              </a:buClr>
              <a:buSzPct val="80000"/>
              <a:buFont typeface="Arial" panose="020B0604020202020204" pitchFamily="34" charset="0"/>
              <a:buChar char="•"/>
            </a:pPr>
            <a:r>
              <a:rPr lang="en-US" sz="1700" dirty="0"/>
              <a:t>In the far field, the sound pressure level decreases 6 dB for a double of the distance from the source</a:t>
            </a:r>
          </a:p>
        </p:txBody>
      </p:sp>
      <p:pic>
        <p:nvPicPr>
          <p:cNvPr id="3" name="Picture 2">
            <a:extLst>
              <a:ext uri="{FF2B5EF4-FFF2-40B4-BE49-F238E27FC236}">
                <a16:creationId xmlns:a16="http://schemas.microsoft.com/office/drawing/2014/main" id="{BC75E20F-B901-49E1-A165-3D4B76D36F1D}"/>
              </a:ext>
            </a:extLst>
          </p:cNvPr>
          <p:cNvPicPr>
            <a:picLocks noChangeAspect="1"/>
          </p:cNvPicPr>
          <p:nvPr/>
        </p:nvPicPr>
        <p:blipFill>
          <a:blip r:embed="rId2"/>
          <a:stretch>
            <a:fillRect/>
          </a:stretch>
        </p:blipFill>
        <p:spPr>
          <a:xfrm>
            <a:off x="420681" y="578418"/>
            <a:ext cx="6556894" cy="5701163"/>
          </a:xfrm>
          <a:prstGeom prst="rect">
            <a:avLst/>
          </a:prstGeom>
        </p:spPr>
      </p:pic>
    </p:spTree>
    <p:extLst>
      <p:ext uri="{BB962C8B-B14F-4D97-AF65-F5344CB8AC3E}">
        <p14:creationId xmlns:p14="http://schemas.microsoft.com/office/powerpoint/2010/main" val="2161440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A518599-EC12-4319-B1A5-9B7F1FF9EE22}"/>
              </a:ext>
            </a:extLst>
          </p:cNvPr>
          <p:cNvSpPr txBox="1"/>
          <p:nvPr/>
        </p:nvSpPr>
        <p:spPr>
          <a:xfrm>
            <a:off x="442856" y="470356"/>
            <a:ext cx="6450313" cy="430887"/>
          </a:xfrm>
          <a:prstGeom prst="rect">
            <a:avLst/>
          </a:prstGeom>
          <a:noFill/>
        </p:spPr>
        <p:txBody>
          <a:bodyPr wrap="square" rtlCol="0">
            <a:spAutoFit/>
          </a:bodyPr>
          <a:lstStyle/>
          <a:p>
            <a:r>
              <a:rPr lang="en-US" sz="2200" b="1" dirty="0">
                <a:solidFill>
                  <a:srgbClr val="006699"/>
                </a:solidFill>
              </a:rPr>
              <a:t>Space Shuttle Liftoff Environments</a:t>
            </a:r>
          </a:p>
        </p:txBody>
      </p:sp>
      <p:pic>
        <p:nvPicPr>
          <p:cNvPr id="65538" name="Picture 2" descr="sts104onpad">
            <a:extLst>
              <a:ext uri="{FF2B5EF4-FFF2-40B4-BE49-F238E27FC236}">
                <a16:creationId xmlns:a16="http://schemas.microsoft.com/office/drawing/2014/main" id="{A7D92D26-545F-41E3-9F9A-8A183CC336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97" y="1744032"/>
            <a:ext cx="50577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015CEEC-534F-457D-B511-4E112B8C76D7}"/>
              </a:ext>
            </a:extLst>
          </p:cNvPr>
          <p:cNvSpPr txBox="1"/>
          <p:nvPr/>
        </p:nvSpPr>
        <p:spPr>
          <a:xfrm>
            <a:off x="688932" y="5359532"/>
            <a:ext cx="4409162" cy="353943"/>
          </a:xfrm>
          <a:prstGeom prst="rect">
            <a:avLst/>
          </a:prstGeom>
          <a:noFill/>
        </p:spPr>
        <p:txBody>
          <a:bodyPr wrap="square" rtlCol="0">
            <a:spAutoFit/>
          </a:bodyPr>
          <a:lstStyle/>
          <a:p>
            <a:r>
              <a:rPr lang="en-US" sz="1700" dirty="0"/>
              <a:t>Water Supply Tank Adjacent to Launch Pad</a:t>
            </a:r>
          </a:p>
        </p:txBody>
      </p:sp>
      <p:sp>
        <p:nvSpPr>
          <p:cNvPr id="7" name="TextBox 6">
            <a:extLst>
              <a:ext uri="{FF2B5EF4-FFF2-40B4-BE49-F238E27FC236}">
                <a16:creationId xmlns:a16="http://schemas.microsoft.com/office/drawing/2014/main" id="{D21B0556-08BC-46B8-9696-33AD8866CA43}"/>
              </a:ext>
            </a:extLst>
          </p:cNvPr>
          <p:cNvSpPr txBox="1"/>
          <p:nvPr/>
        </p:nvSpPr>
        <p:spPr>
          <a:xfrm>
            <a:off x="5774499" y="1465110"/>
            <a:ext cx="5858004" cy="4670509"/>
          </a:xfrm>
          <a:prstGeom prst="rect">
            <a:avLst/>
          </a:prstGeom>
          <a:noFill/>
        </p:spPr>
        <p:txBody>
          <a:bodyPr wrap="square" rtlCol="0">
            <a:spAutoFit/>
          </a:bodyPr>
          <a:lstStyle/>
          <a:p>
            <a:pPr marL="285750" indent="-285750" algn="just">
              <a:spcBef>
                <a:spcPts val="600"/>
              </a:spcBef>
              <a:spcAft>
                <a:spcPts val="600"/>
              </a:spcAft>
              <a:buClr>
                <a:srgbClr val="006699"/>
              </a:buClr>
              <a:buSzPct val="80000"/>
              <a:buFont typeface="Arial" panose="020B0604020202020204" pitchFamily="34" charset="0"/>
              <a:buChar char="•"/>
            </a:pPr>
            <a:r>
              <a:rPr lang="en-US" sz="1650" dirty="0"/>
              <a:t>The ignition of the Space Shuttle’s three main engines followed by the ignition of the twin solid rocket boosters generated the thrust necessary for the Space Shuttle liftoff</a:t>
            </a:r>
          </a:p>
          <a:p>
            <a:pPr marL="285750" indent="-285750" algn="just">
              <a:spcBef>
                <a:spcPts val="600"/>
              </a:spcBef>
              <a:spcAft>
                <a:spcPts val="600"/>
              </a:spcAft>
              <a:buClr>
                <a:srgbClr val="006699"/>
              </a:buClr>
              <a:buSzPct val="80000"/>
              <a:buFont typeface="Arial" panose="020B0604020202020204" pitchFamily="34" charset="0"/>
              <a:buChar char="•"/>
            </a:pPr>
            <a:r>
              <a:rPr lang="en-US" sz="1650" dirty="0"/>
              <a:t>The ignition and liftoff events create a tremendous amount of overpressure and acoustic noise</a:t>
            </a:r>
          </a:p>
          <a:p>
            <a:pPr marL="285750" indent="-285750" algn="just">
              <a:spcBef>
                <a:spcPts val="600"/>
              </a:spcBef>
              <a:spcAft>
                <a:spcPts val="600"/>
              </a:spcAft>
              <a:buClr>
                <a:srgbClr val="006699"/>
              </a:buClr>
              <a:buSzPct val="80000"/>
              <a:buFont typeface="Arial" panose="020B0604020202020204" pitchFamily="34" charset="0"/>
              <a:buChar char="•"/>
            </a:pPr>
            <a:r>
              <a:rPr lang="en-US" sz="1650" dirty="0"/>
              <a:t>Overpressure is a shock wave that appears as a short duration transient as measured by a pressure sensor</a:t>
            </a:r>
          </a:p>
          <a:p>
            <a:pPr marL="285750" indent="-285750" algn="just">
              <a:spcBef>
                <a:spcPts val="600"/>
              </a:spcBef>
              <a:spcAft>
                <a:spcPts val="600"/>
              </a:spcAft>
              <a:buClr>
                <a:srgbClr val="006699"/>
              </a:buClr>
              <a:buSzPct val="80000"/>
              <a:buFont typeface="Arial" panose="020B0604020202020204" pitchFamily="34" charset="0"/>
              <a:buChar char="•"/>
            </a:pPr>
            <a:r>
              <a:rPr lang="en-US" sz="1650" dirty="0"/>
              <a:t>The frequency content of this overpressure pulse is typically below 40 Hz.</a:t>
            </a:r>
          </a:p>
          <a:p>
            <a:pPr marL="285750" indent="-285750" algn="just">
              <a:spcBef>
                <a:spcPts val="600"/>
              </a:spcBef>
              <a:spcAft>
                <a:spcPts val="600"/>
              </a:spcAft>
              <a:buClr>
                <a:srgbClr val="006699"/>
              </a:buClr>
              <a:buSzPct val="80000"/>
              <a:buFont typeface="Arial" panose="020B0604020202020204" pitchFamily="34" charset="0"/>
              <a:buChar char="•"/>
            </a:pPr>
            <a:r>
              <a:rPr lang="en-US" sz="1650" dirty="0"/>
              <a:t>Acoustic noise is typically dominated by energy above 20 Hz</a:t>
            </a:r>
          </a:p>
          <a:p>
            <a:pPr marL="285750" indent="-285750" algn="just">
              <a:spcBef>
                <a:spcPts val="600"/>
              </a:spcBef>
              <a:spcAft>
                <a:spcPts val="600"/>
              </a:spcAft>
              <a:buClr>
                <a:srgbClr val="006699"/>
              </a:buClr>
              <a:buSzPct val="80000"/>
              <a:buFont typeface="Arial" panose="020B0604020202020204" pitchFamily="34" charset="0"/>
              <a:buChar char="•"/>
            </a:pPr>
            <a:r>
              <a:rPr lang="en-US" sz="1650" dirty="0"/>
              <a:t>The acoustic noise at launch may persist for several seconds </a:t>
            </a:r>
          </a:p>
          <a:p>
            <a:pPr marL="285750" indent="-285750" algn="just">
              <a:spcBef>
                <a:spcPts val="600"/>
              </a:spcBef>
              <a:spcAft>
                <a:spcPts val="600"/>
              </a:spcAft>
              <a:buClr>
                <a:srgbClr val="006699"/>
              </a:buClr>
              <a:buSzPct val="80000"/>
              <a:buFont typeface="Arial" panose="020B0604020202020204" pitchFamily="34" charset="0"/>
              <a:buChar char="•"/>
            </a:pPr>
            <a:r>
              <a:rPr lang="en-US" sz="1650" dirty="0"/>
              <a:t>Flame trenches and a water suppression system are used to attenuate the acoustic and overpressure environments  </a:t>
            </a:r>
          </a:p>
          <a:p>
            <a:endParaRPr lang="en-US" dirty="0"/>
          </a:p>
        </p:txBody>
      </p:sp>
    </p:spTree>
    <p:extLst>
      <p:ext uri="{BB962C8B-B14F-4D97-AF65-F5344CB8AC3E}">
        <p14:creationId xmlns:p14="http://schemas.microsoft.com/office/powerpoint/2010/main" val="2812623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518599-EC12-4319-B1A5-9B7F1FF9EE22}"/>
              </a:ext>
            </a:extLst>
          </p:cNvPr>
          <p:cNvSpPr txBox="1"/>
          <p:nvPr/>
        </p:nvSpPr>
        <p:spPr>
          <a:xfrm>
            <a:off x="7167539" y="448497"/>
            <a:ext cx="2965976" cy="430887"/>
          </a:xfrm>
          <a:prstGeom prst="rect">
            <a:avLst/>
          </a:prstGeom>
          <a:noFill/>
        </p:spPr>
        <p:txBody>
          <a:bodyPr wrap="square" rtlCol="0">
            <a:spAutoFit/>
          </a:bodyPr>
          <a:lstStyle/>
          <a:p>
            <a:r>
              <a:rPr lang="en-US" sz="2200" b="1" dirty="0">
                <a:solidFill>
                  <a:srgbClr val="006699"/>
                </a:solidFill>
              </a:rPr>
              <a:t>Source Allocation</a:t>
            </a:r>
          </a:p>
        </p:txBody>
      </p:sp>
      <p:pic>
        <p:nvPicPr>
          <p:cNvPr id="3" name="Picture 2">
            <a:extLst>
              <a:ext uri="{FF2B5EF4-FFF2-40B4-BE49-F238E27FC236}">
                <a16:creationId xmlns:a16="http://schemas.microsoft.com/office/drawing/2014/main" id="{568654F3-958A-4727-BCDC-9F3D24DA3D4F}"/>
              </a:ext>
            </a:extLst>
          </p:cNvPr>
          <p:cNvPicPr>
            <a:picLocks noChangeAspect="1"/>
          </p:cNvPicPr>
          <p:nvPr/>
        </p:nvPicPr>
        <p:blipFill>
          <a:blip r:embed="rId2"/>
          <a:stretch>
            <a:fillRect/>
          </a:stretch>
        </p:blipFill>
        <p:spPr>
          <a:xfrm>
            <a:off x="568979" y="0"/>
            <a:ext cx="6552381" cy="6666667"/>
          </a:xfrm>
          <a:prstGeom prst="rect">
            <a:avLst/>
          </a:prstGeom>
        </p:spPr>
      </p:pic>
      <p:sp>
        <p:nvSpPr>
          <p:cNvPr id="8" name="TextBox 7">
            <a:extLst>
              <a:ext uri="{FF2B5EF4-FFF2-40B4-BE49-F238E27FC236}">
                <a16:creationId xmlns:a16="http://schemas.microsoft.com/office/drawing/2014/main" id="{581C7D5F-209E-495D-944D-115FAC50AC47}"/>
              </a:ext>
            </a:extLst>
          </p:cNvPr>
          <p:cNvSpPr txBox="1"/>
          <p:nvPr/>
        </p:nvSpPr>
        <p:spPr>
          <a:xfrm>
            <a:off x="7167539" y="1161355"/>
            <a:ext cx="4462078" cy="1292662"/>
          </a:xfrm>
          <a:prstGeom prst="rect">
            <a:avLst/>
          </a:prstGeom>
          <a:noFill/>
        </p:spPr>
        <p:txBody>
          <a:bodyPr wrap="square" rtlCol="0">
            <a:spAutoFit/>
          </a:bodyPr>
          <a:lstStyle/>
          <a:p>
            <a:pPr marL="285750" indent="-285750">
              <a:spcBef>
                <a:spcPts val="600"/>
              </a:spcBef>
              <a:spcAft>
                <a:spcPts val="600"/>
              </a:spcAft>
              <a:buClr>
                <a:srgbClr val="006699"/>
              </a:buClr>
              <a:buSzPct val="80000"/>
              <a:buFont typeface="Arial" panose="020B0604020202020204" pitchFamily="34" charset="0"/>
              <a:buChar char="•"/>
            </a:pPr>
            <a:r>
              <a:rPr lang="en-US" sz="1700" dirty="0"/>
              <a:t>Assume a single source location for each one-third octave band frequency</a:t>
            </a:r>
          </a:p>
          <a:p>
            <a:pPr marL="285750" indent="-285750">
              <a:spcBef>
                <a:spcPts val="600"/>
              </a:spcBef>
              <a:spcAft>
                <a:spcPts val="600"/>
              </a:spcAft>
              <a:buClr>
                <a:srgbClr val="006699"/>
              </a:buClr>
              <a:buSzPct val="80000"/>
              <a:buFont typeface="Arial" panose="020B0604020202020204" pitchFamily="34" charset="0"/>
              <a:buChar char="•"/>
            </a:pPr>
            <a:r>
              <a:rPr lang="en-US" sz="1700" dirty="0"/>
              <a:t>SPL at external vehicle skin is highly dependent on angles and directivity</a:t>
            </a:r>
          </a:p>
        </p:txBody>
      </p:sp>
    </p:spTree>
    <p:extLst>
      <p:ext uri="{BB962C8B-B14F-4D97-AF65-F5344CB8AC3E}">
        <p14:creationId xmlns:p14="http://schemas.microsoft.com/office/powerpoint/2010/main" val="277104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3232C6-E171-456A-A531-DD4B5971B228}"/>
              </a:ext>
            </a:extLst>
          </p:cNvPr>
          <p:cNvSpPr txBox="1"/>
          <p:nvPr/>
        </p:nvSpPr>
        <p:spPr>
          <a:xfrm>
            <a:off x="6880854" y="1124807"/>
            <a:ext cx="4429571" cy="600164"/>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650" dirty="0"/>
              <a:t>Source location as a function of </a:t>
            </a:r>
            <a:r>
              <a:rPr lang="en-US" sz="1650" dirty="0" err="1"/>
              <a:t>Strouhal</a:t>
            </a:r>
            <a:r>
              <a:rPr lang="en-US" sz="1650" dirty="0"/>
              <a:t> number</a:t>
            </a:r>
            <a:endParaRPr lang="en-US" dirty="0"/>
          </a:p>
        </p:txBody>
      </p:sp>
      <p:sp>
        <p:nvSpPr>
          <p:cNvPr id="6" name="TextBox 5">
            <a:extLst>
              <a:ext uri="{FF2B5EF4-FFF2-40B4-BE49-F238E27FC236}">
                <a16:creationId xmlns:a16="http://schemas.microsoft.com/office/drawing/2014/main" id="{3A518599-EC12-4319-B1A5-9B7F1FF9EE22}"/>
              </a:ext>
            </a:extLst>
          </p:cNvPr>
          <p:cNvSpPr txBox="1"/>
          <p:nvPr/>
        </p:nvSpPr>
        <p:spPr>
          <a:xfrm>
            <a:off x="6880854" y="435280"/>
            <a:ext cx="3022801" cy="430887"/>
          </a:xfrm>
          <a:prstGeom prst="rect">
            <a:avLst/>
          </a:prstGeom>
          <a:noFill/>
        </p:spPr>
        <p:txBody>
          <a:bodyPr wrap="square" rtlCol="0">
            <a:spAutoFit/>
          </a:bodyPr>
          <a:lstStyle/>
          <a:p>
            <a:r>
              <a:rPr lang="en-US" sz="2200" b="1" dirty="0">
                <a:solidFill>
                  <a:srgbClr val="006699"/>
                </a:solidFill>
              </a:rPr>
              <a:t>Source Allocation</a:t>
            </a:r>
          </a:p>
        </p:txBody>
      </p:sp>
      <p:pic>
        <p:nvPicPr>
          <p:cNvPr id="3" name="Picture 2">
            <a:extLst>
              <a:ext uri="{FF2B5EF4-FFF2-40B4-BE49-F238E27FC236}">
                <a16:creationId xmlns:a16="http://schemas.microsoft.com/office/drawing/2014/main" id="{E01151EF-AACF-4102-81DD-5EFC0BA64299}"/>
              </a:ext>
            </a:extLst>
          </p:cNvPr>
          <p:cNvPicPr>
            <a:picLocks noChangeAspect="1"/>
          </p:cNvPicPr>
          <p:nvPr/>
        </p:nvPicPr>
        <p:blipFill>
          <a:blip r:embed="rId2"/>
          <a:stretch>
            <a:fillRect/>
          </a:stretch>
        </p:blipFill>
        <p:spPr>
          <a:xfrm>
            <a:off x="581714" y="358317"/>
            <a:ext cx="5514286" cy="5542857"/>
          </a:xfrm>
          <a:prstGeom prst="rect">
            <a:avLst/>
          </a:prstGeom>
        </p:spPr>
      </p:pic>
    </p:spTree>
    <p:extLst>
      <p:ext uri="{BB962C8B-B14F-4D97-AF65-F5344CB8AC3E}">
        <p14:creationId xmlns:p14="http://schemas.microsoft.com/office/powerpoint/2010/main" val="2669551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188051"/>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387696" y="808033"/>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53232C6-E171-456A-A531-DD4B5971B228}"/>
              </a:ext>
            </a:extLst>
          </p:cNvPr>
          <p:cNvSpPr txBox="1"/>
          <p:nvPr/>
        </p:nvSpPr>
        <p:spPr>
          <a:xfrm>
            <a:off x="465030" y="970816"/>
            <a:ext cx="9615948" cy="684803"/>
          </a:xfrm>
          <a:prstGeom prst="rect">
            <a:avLst/>
          </a:prstGeom>
          <a:noFill/>
        </p:spPr>
        <p:txBody>
          <a:bodyPr wrap="square" rtlCol="0">
            <a:spAutoFit/>
          </a:bodyPr>
          <a:lstStyle/>
          <a:p>
            <a:pPr marL="285750" indent="-285750">
              <a:spcBef>
                <a:spcPts val="300"/>
              </a:spcBef>
              <a:buClr>
                <a:srgbClr val="006699"/>
              </a:buClr>
              <a:buSzPct val="80000"/>
              <a:buFont typeface="Arial" panose="020B0604020202020204" pitchFamily="34" charset="0"/>
              <a:buChar char="•"/>
            </a:pPr>
            <a:r>
              <a:rPr lang="en-US" dirty="0"/>
              <a:t>NASA SP-8072 First Source Allocation Method is demonstrated by example</a:t>
            </a:r>
          </a:p>
          <a:p>
            <a:pPr marL="285750" indent="-285750">
              <a:spcBef>
                <a:spcPts val="300"/>
              </a:spcBef>
              <a:buClr>
                <a:srgbClr val="006699"/>
              </a:buClr>
              <a:buSzPct val="80000"/>
              <a:buFont typeface="Arial" panose="020B0604020202020204" pitchFamily="34" charset="0"/>
              <a:buChar char="•"/>
            </a:pPr>
            <a:r>
              <a:rPr lang="en-US" dirty="0"/>
              <a:t>Goal is to estimate the sound pressure level at selected vehicle station </a:t>
            </a:r>
          </a:p>
        </p:txBody>
      </p:sp>
      <p:sp>
        <p:nvSpPr>
          <p:cNvPr id="6" name="TextBox 5">
            <a:extLst>
              <a:ext uri="{FF2B5EF4-FFF2-40B4-BE49-F238E27FC236}">
                <a16:creationId xmlns:a16="http://schemas.microsoft.com/office/drawing/2014/main" id="{3A518599-EC12-4319-B1A5-9B7F1FF9EE22}"/>
              </a:ext>
            </a:extLst>
          </p:cNvPr>
          <p:cNvSpPr txBox="1"/>
          <p:nvPr/>
        </p:nvSpPr>
        <p:spPr>
          <a:xfrm>
            <a:off x="387696" y="238853"/>
            <a:ext cx="6450313" cy="461665"/>
          </a:xfrm>
          <a:prstGeom prst="rect">
            <a:avLst/>
          </a:prstGeom>
          <a:noFill/>
        </p:spPr>
        <p:txBody>
          <a:bodyPr wrap="square" rtlCol="0">
            <a:spAutoFit/>
          </a:bodyPr>
          <a:lstStyle/>
          <a:p>
            <a:r>
              <a:rPr lang="en-US" sz="2400" b="1" dirty="0">
                <a:solidFill>
                  <a:srgbClr val="006699"/>
                </a:solidFill>
              </a:rPr>
              <a:t>NASA SP-8072 Liftoff Example</a:t>
            </a:r>
          </a:p>
        </p:txBody>
      </p:sp>
      <p:graphicFrame>
        <p:nvGraphicFramePr>
          <p:cNvPr id="3" name="Table 2">
            <a:extLst>
              <a:ext uri="{FF2B5EF4-FFF2-40B4-BE49-F238E27FC236}">
                <a16:creationId xmlns:a16="http://schemas.microsoft.com/office/drawing/2014/main" id="{1668CCF8-E832-44FF-AD08-7712589287C3}"/>
              </a:ext>
            </a:extLst>
          </p:cNvPr>
          <p:cNvGraphicFramePr>
            <a:graphicFrameLocks noGrp="1"/>
          </p:cNvGraphicFramePr>
          <p:nvPr>
            <p:extLst>
              <p:ext uri="{D42A27DB-BD31-4B8C-83A1-F6EECF244321}">
                <p14:modId xmlns:p14="http://schemas.microsoft.com/office/powerpoint/2010/main" val="1376938763"/>
              </p:ext>
            </p:extLst>
          </p:nvPr>
        </p:nvGraphicFramePr>
        <p:xfrm>
          <a:off x="532493" y="1818401"/>
          <a:ext cx="5508346" cy="3724273"/>
        </p:xfrm>
        <a:graphic>
          <a:graphicData uri="http://schemas.openxmlformats.org/drawingml/2006/table">
            <a:tbl>
              <a:tblPr firstRow="1" bandRow="1">
                <a:tableStyleId>{5C22544A-7EE6-4342-B048-85BDC9FD1C3A}</a:tableStyleId>
              </a:tblPr>
              <a:tblGrid>
                <a:gridCol w="2534264">
                  <a:extLst>
                    <a:ext uri="{9D8B030D-6E8A-4147-A177-3AD203B41FA5}">
                      <a16:colId xmlns:a16="http://schemas.microsoft.com/office/drawing/2014/main" val="1621262486"/>
                    </a:ext>
                  </a:extLst>
                </a:gridCol>
                <a:gridCol w="2974082">
                  <a:extLst>
                    <a:ext uri="{9D8B030D-6E8A-4147-A177-3AD203B41FA5}">
                      <a16:colId xmlns:a16="http://schemas.microsoft.com/office/drawing/2014/main" val="188803814"/>
                    </a:ext>
                  </a:extLst>
                </a:gridCol>
              </a:tblGrid>
              <a:tr h="452366">
                <a:tc>
                  <a:txBody>
                    <a:bodyPr/>
                    <a:lstStyle/>
                    <a:p>
                      <a:pPr marL="0" marR="0" algn="ctr">
                        <a:spcBef>
                          <a:spcPts val="0"/>
                        </a:spcBef>
                        <a:spcAft>
                          <a:spcPts val="0"/>
                        </a:spcAft>
                      </a:pPr>
                      <a:r>
                        <a:rPr lang="en-US" sz="1500">
                          <a:effectLst/>
                          <a:latin typeface="+mn-lt"/>
                          <a:ea typeface="Times New Roman" panose="02020603050405020304" pitchFamily="18" charset="0"/>
                        </a:rPr>
                        <a:t>Parameter</a:t>
                      </a:r>
                    </a:p>
                  </a:txBody>
                  <a:tcPr marL="68580" marR="68580" marT="0" marB="0" anchor="ctr"/>
                </a:tc>
                <a:tc>
                  <a:txBody>
                    <a:bodyPr/>
                    <a:lstStyle/>
                    <a:p>
                      <a:pPr marL="0" marR="0" algn="ctr">
                        <a:spcBef>
                          <a:spcPts val="0"/>
                        </a:spcBef>
                        <a:spcAft>
                          <a:spcPts val="0"/>
                        </a:spcAft>
                      </a:pPr>
                      <a:r>
                        <a:rPr lang="en-US" sz="1500" dirty="0">
                          <a:effectLst/>
                          <a:latin typeface="+mn-lt"/>
                          <a:ea typeface="Times New Roman" panose="02020603050405020304" pitchFamily="18" charset="0"/>
                        </a:rPr>
                        <a:t>Value</a:t>
                      </a:r>
                    </a:p>
                  </a:txBody>
                  <a:tcPr marL="68580" marR="68580" marT="0" marB="0" anchor="ctr"/>
                </a:tc>
                <a:extLst>
                  <a:ext uri="{0D108BD9-81ED-4DB2-BD59-A6C34878D82A}">
                    <a16:rowId xmlns:a16="http://schemas.microsoft.com/office/drawing/2014/main" val="1469510612"/>
                  </a:ext>
                </a:extLst>
              </a:tr>
              <a:tr h="452366">
                <a:tc>
                  <a:txBody>
                    <a:bodyPr/>
                    <a:lstStyle/>
                    <a:p>
                      <a:pPr marL="0" marR="0">
                        <a:spcBef>
                          <a:spcPts val="0"/>
                        </a:spcBef>
                        <a:spcAft>
                          <a:spcPts val="0"/>
                        </a:spcAft>
                      </a:pPr>
                      <a:r>
                        <a:rPr lang="en-US" sz="1500">
                          <a:effectLst/>
                          <a:latin typeface="+mn-lt"/>
                          <a:ea typeface="Times New Roman" panose="02020603050405020304" pitchFamily="18" charset="0"/>
                        </a:rPr>
                        <a:t>Thrust at Liftoff per Engine</a:t>
                      </a:r>
                    </a:p>
                  </a:txBody>
                  <a:tcPr marL="68580" marR="68580" marT="0" marB="0" anchor="ctr"/>
                </a:tc>
                <a:tc>
                  <a:txBody>
                    <a:bodyPr/>
                    <a:lstStyle/>
                    <a:p>
                      <a:pPr marL="0" marR="0" algn="ctr">
                        <a:spcBef>
                          <a:spcPts val="0"/>
                        </a:spcBef>
                        <a:spcAft>
                          <a:spcPts val="0"/>
                        </a:spcAft>
                      </a:pPr>
                      <a:r>
                        <a:rPr lang="en-US" sz="1500">
                          <a:effectLst/>
                          <a:latin typeface="+mn-lt"/>
                          <a:ea typeface="Times New Roman" panose="02020603050405020304" pitchFamily="18" charset="0"/>
                        </a:rPr>
                        <a:t>391,500 lbf  (1.742e+06 N)</a:t>
                      </a:r>
                    </a:p>
                  </a:txBody>
                  <a:tcPr marL="68580" marR="68580" marT="0" marB="0" anchor="ctr"/>
                </a:tc>
                <a:extLst>
                  <a:ext uri="{0D108BD9-81ED-4DB2-BD59-A6C34878D82A}">
                    <a16:rowId xmlns:a16="http://schemas.microsoft.com/office/drawing/2014/main" val="1059344495"/>
                  </a:ext>
                </a:extLst>
              </a:tr>
              <a:tr h="452366">
                <a:tc>
                  <a:txBody>
                    <a:bodyPr/>
                    <a:lstStyle/>
                    <a:p>
                      <a:pPr marL="0" marR="0">
                        <a:spcBef>
                          <a:spcPts val="0"/>
                        </a:spcBef>
                        <a:spcAft>
                          <a:spcPts val="0"/>
                        </a:spcAft>
                      </a:pPr>
                      <a:r>
                        <a:rPr lang="en-US" sz="1500">
                          <a:effectLst/>
                          <a:latin typeface="+mn-lt"/>
                          <a:ea typeface="Times New Roman" panose="02020603050405020304" pitchFamily="18" charset="0"/>
                        </a:rPr>
                        <a:t>Specific Impulse, Sea Level</a:t>
                      </a:r>
                    </a:p>
                  </a:txBody>
                  <a:tcPr marL="68580" marR="68580" marT="0" marB="0" anchor="ctr"/>
                </a:tc>
                <a:tc>
                  <a:txBody>
                    <a:bodyPr/>
                    <a:lstStyle/>
                    <a:p>
                      <a:pPr marL="0" marR="0" algn="ctr">
                        <a:spcBef>
                          <a:spcPts val="0"/>
                        </a:spcBef>
                        <a:spcAft>
                          <a:spcPts val="0"/>
                        </a:spcAft>
                      </a:pPr>
                      <a:r>
                        <a:rPr lang="en-US" sz="1500">
                          <a:effectLst/>
                          <a:latin typeface="+mn-lt"/>
                          <a:ea typeface="Times New Roman" panose="02020603050405020304" pitchFamily="18" charset="0"/>
                        </a:rPr>
                        <a:t> 300 lbf-sec/lbm</a:t>
                      </a:r>
                    </a:p>
                  </a:txBody>
                  <a:tcPr marL="68580" marR="68580" marT="0" marB="0" anchor="ctr"/>
                </a:tc>
                <a:extLst>
                  <a:ext uri="{0D108BD9-81ED-4DB2-BD59-A6C34878D82A}">
                    <a16:rowId xmlns:a16="http://schemas.microsoft.com/office/drawing/2014/main" val="1522964387"/>
                  </a:ext>
                </a:extLst>
              </a:tr>
              <a:tr h="452366">
                <a:tc>
                  <a:txBody>
                    <a:bodyPr/>
                    <a:lstStyle/>
                    <a:p>
                      <a:pPr marL="0" marR="0">
                        <a:spcBef>
                          <a:spcPts val="0"/>
                        </a:spcBef>
                        <a:spcAft>
                          <a:spcPts val="0"/>
                        </a:spcAft>
                      </a:pPr>
                      <a:r>
                        <a:rPr lang="en-US" sz="1500">
                          <a:effectLst/>
                          <a:latin typeface="+mn-lt"/>
                          <a:ea typeface="Times New Roman" panose="02020603050405020304" pitchFamily="18" charset="0"/>
                        </a:rPr>
                        <a:t>Exhaust Velocity</a:t>
                      </a:r>
                    </a:p>
                  </a:txBody>
                  <a:tcPr marL="68580" marR="68580" marT="0" marB="0" anchor="ctr"/>
                </a:tc>
                <a:tc>
                  <a:txBody>
                    <a:bodyPr/>
                    <a:lstStyle/>
                    <a:p>
                      <a:pPr marL="0" marR="0" algn="ctr">
                        <a:spcBef>
                          <a:spcPts val="0"/>
                        </a:spcBef>
                        <a:spcAft>
                          <a:spcPts val="0"/>
                        </a:spcAft>
                      </a:pPr>
                      <a:r>
                        <a:rPr lang="en-US" sz="1500" dirty="0">
                          <a:effectLst/>
                          <a:latin typeface="+mn-lt"/>
                          <a:ea typeface="Times New Roman" panose="02020603050405020304" pitchFamily="18" charset="0"/>
                        </a:rPr>
                        <a:t>10,000 ft/sec (3048 meter/sec)</a:t>
                      </a:r>
                    </a:p>
                  </a:txBody>
                  <a:tcPr marL="68580" marR="68580" marT="0" marB="0" anchor="ctr"/>
                </a:tc>
                <a:extLst>
                  <a:ext uri="{0D108BD9-81ED-4DB2-BD59-A6C34878D82A}">
                    <a16:rowId xmlns:a16="http://schemas.microsoft.com/office/drawing/2014/main" val="299123247"/>
                  </a:ext>
                </a:extLst>
              </a:tr>
              <a:tr h="452366">
                <a:tc>
                  <a:txBody>
                    <a:bodyPr/>
                    <a:lstStyle/>
                    <a:p>
                      <a:pPr marL="0" marR="0">
                        <a:spcBef>
                          <a:spcPts val="0"/>
                        </a:spcBef>
                        <a:spcAft>
                          <a:spcPts val="0"/>
                        </a:spcAft>
                      </a:pPr>
                      <a:r>
                        <a:rPr lang="en-US" sz="1500">
                          <a:effectLst/>
                          <a:latin typeface="+mn-lt"/>
                          <a:ea typeface="Times New Roman" panose="02020603050405020304" pitchFamily="18" charset="0"/>
                        </a:rPr>
                        <a:t>Acoustic Efficiency</a:t>
                      </a:r>
                    </a:p>
                  </a:txBody>
                  <a:tcPr marL="68580" marR="68580" marT="0" marB="0" anchor="ctr"/>
                </a:tc>
                <a:tc>
                  <a:txBody>
                    <a:bodyPr/>
                    <a:lstStyle/>
                    <a:p>
                      <a:pPr marL="0" marR="0" algn="ctr">
                        <a:spcBef>
                          <a:spcPts val="0"/>
                        </a:spcBef>
                        <a:spcAft>
                          <a:spcPts val="0"/>
                        </a:spcAft>
                      </a:pPr>
                      <a:r>
                        <a:rPr lang="en-US" sz="1500">
                          <a:effectLst/>
                          <a:latin typeface="+mn-lt"/>
                          <a:ea typeface="Times New Roman" panose="02020603050405020304" pitchFamily="18" charset="0"/>
                        </a:rPr>
                        <a:t>0.01</a:t>
                      </a:r>
                    </a:p>
                  </a:txBody>
                  <a:tcPr marL="68580" marR="68580" marT="0" marB="0" anchor="ctr"/>
                </a:tc>
                <a:extLst>
                  <a:ext uri="{0D108BD9-81ED-4DB2-BD59-A6C34878D82A}">
                    <a16:rowId xmlns:a16="http://schemas.microsoft.com/office/drawing/2014/main" val="1926149951"/>
                  </a:ext>
                </a:extLst>
              </a:tr>
              <a:tr h="557711">
                <a:tc>
                  <a:txBody>
                    <a:bodyPr/>
                    <a:lstStyle/>
                    <a:p>
                      <a:pPr marL="0" marR="0">
                        <a:spcBef>
                          <a:spcPts val="0"/>
                        </a:spcBef>
                        <a:spcAft>
                          <a:spcPts val="0"/>
                        </a:spcAft>
                      </a:pPr>
                      <a:r>
                        <a:rPr lang="en-US" sz="1500">
                          <a:effectLst/>
                          <a:latin typeface="+mn-lt"/>
                          <a:ea typeface="Times New Roman" panose="02020603050405020304" pitchFamily="18" charset="0"/>
                        </a:rPr>
                        <a:t>Angle from Deflected Flow to Ground</a:t>
                      </a:r>
                    </a:p>
                  </a:txBody>
                  <a:tcPr marL="68580" marR="68580" marT="0" marB="0" anchor="ctr"/>
                </a:tc>
                <a:tc>
                  <a:txBody>
                    <a:bodyPr/>
                    <a:lstStyle/>
                    <a:p>
                      <a:pPr marL="0" marR="0" algn="ctr">
                        <a:spcBef>
                          <a:spcPts val="0"/>
                        </a:spcBef>
                        <a:spcAft>
                          <a:spcPts val="0"/>
                        </a:spcAft>
                      </a:pPr>
                      <a:r>
                        <a:rPr lang="en-US" sz="1500">
                          <a:effectLst/>
                          <a:latin typeface="+mn-lt"/>
                          <a:ea typeface="Times New Roman" panose="02020603050405020304" pitchFamily="18" charset="0"/>
                        </a:rPr>
                        <a:t>5 deg</a:t>
                      </a:r>
                    </a:p>
                  </a:txBody>
                  <a:tcPr marL="68580" marR="68580" marT="0" marB="0" anchor="ctr"/>
                </a:tc>
                <a:extLst>
                  <a:ext uri="{0D108BD9-81ED-4DB2-BD59-A6C34878D82A}">
                    <a16:rowId xmlns:a16="http://schemas.microsoft.com/office/drawing/2014/main" val="3513757457"/>
                  </a:ext>
                </a:extLst>
              </a:tr>
              <a:tr h="452366">
                <a:tc>
                  <a:txBody>
                    <a:bodyPr/>
                    <a:lstStyle/>
                    <a:p>
                      <a:pPr marL="0" marR="0">
                        <a:spcBef>
                          <a:spcPts val="0"/>
                        </a:spcBef>
                        <a:spcAft>
                          <a:spcPts val="0"/>
                        </a:spcAft>
                      </a:pPr>
                      <a:r>
                        <a:rPr lang="en-US" sz="1500">
                          <a:effectLst/>
                          <a:latin typeface="+mn-lt"/>
                          <a:ea typeface="Times New Roman" panose="02020603050405020304" pitchFamily="18" charset="0"/>
                        </a:rPr>
                        <a:t>Number of Nozzles</a:t>
                      </a:r>
                    </a:p>
                  </a:txBody>
                  <a:tcPr marL="68580" marR="68580" marT="0" marB="0" anchor="ctr"/>
                </a:tc>
                <a:tc>
                  <a:txBody>
                    <a:bodyPr/>
                    <a:lstStyle/>
                    <a:p>
                      <a:pPr marL="0" marR="0" algn="ctr">
                        <a:spcBef>
                          <a:spcPts val="0"/>
                        </a:spcBef>
                        <a:spcAft>
                          <a:spcPts val="0"/>
                        </a:spcAft>
                      </a:pPr>
                      <a:r>
                        <a:rPr lang="en-US" sz="1500">
                          <a:effectLst/>
                          <a:latin typeface="+mn-lt"/>
                          <a:ea typeface="Times New Roman" panose="02020603050405020304" pitchFamily="18" charset="0"/>
                        </a:rPr>
                        <a:t>2</a:t>
                      </a:r>
                    </a:p>
                  </a:txBody>
                  <a:tcPr marL="68580" marR="68580" marT="0" marB="0" anchor="ctr"/>
                </a:tc>
                <a:extLst>
                  <a:ext uri="{0D108BD9-81ED-4DB2-BD59-A6C34878D82A}">
                    <a16:rowId xmlns:a16="http://schemas.microsoft.com/office/drawing/2014/main" val="4173687357"/>
                  </a:ext>
                </a:extLst>
              </a:tr>
              <a:tr h="452366">
                <a:tc>
                  <a:txBody>
                    <a:bodyPr/>
                    <a:lstStyle/>
                    <a:p>
                      <a:pPr marL="0" marR="0">
                        <a:spcBef>
                          <a:spcPts val="0"/>
                        </a:spcBef>
                        <a:spcAft>
                          <a:spcPts val="0"/>
                        </a:spcAft>
                      </a:pPr>
                      <a:r>
                        <a:rPr lang="en-US" sz="1500">
                          <a:effectLst/>
                          <a:latin typeface="+mn-lt"/>
                          <a:ea typeface="Times New Roman" panose="02020603050405020304" pitchFamily="18" charset="0"/>
                        </a:rPr>
                        <a:t>Nozzle Exit Diameter</a:t>
                      </a:r>
                    </a:p>
                  </a:txBody>
                  <a:tcPr marL="68580" marR="68580" marT="0" marB="0" anchor="ctr"/>
                </a:tc>
                <a:tc>
                  <a:txBody>
                    <a:bodyPr/>
                    <a:lstStyle/>
                    <a:p>
                      <a:pPr marL="0" marR="0" algn="ctr">
                        <a:spcBef>
                          <a:spcPts val="0"/>
                        </a:spcBef>
                        <a:spcAft>
                          <a:spcPts val="0"/>
                        </a:spcAft>
                      </a:pPr>
                      <a:r>
                        <a:rPr lang="en-US" sz="1500" dirty="0">
                          <a:effectLst/>
                          <a:latin typeface="+mn-lt"/>
                          <a:ea typeface="Times New Roman" panose="02020603050405020304" pitchFamily="18" charset="0"/>
                        </a:rPr>
                        <a:t>58.7 inch (1.491 meters)</a:t>
                      </a:r>
                    </a:p>
                  </a:txBody>
                  <a:tcPr marL="68580" marR="68580" marT="0" marB="0" anchor="ctr"/>
                </a:tc>
                <a:extLst>
                  <a:ext uri="{0D108BD9-81ED-4DB2-BD59-A6C34878D82A}">
                    <a16:rowId xmlns:a16="http://schemas.microsoft.com/office/drawing/2014/main" val="3030651594"/>
                  </a:ext>
                </a:extLst>
              </a:tr>
            </a:tbl>
          </a:graphicData>
        </a:graphic>
      </p:graphicFrame>
      <p:graphicFrame>
        <p:nvGraphicFramePr>
          <p:cNvPr id="8" name="Table 7">
            <a:extLst>
              <a:ext uri="{FF2B5EF4-FFF2-40B4-BE49-F238E27FC236}">
                <a16:creationId xmlns:a16="http://schemas.microsoft.com/office/drawing/2014/main" id="{D5ADA3D5-830A-4356-B8DF-B36EC9FECF77}"/>
              </a:ext>
            </a:extLst>
          </p:cNvPr>
          <p:cNvGraphicFramePr>
            <a:graphicFrameLocks noGrp="1"/>
          </p:cNvGraphicFramePr>
          <p:nvPr>
            <p:extLst>
              <p:ext uri="{D42A27DB-BD31-4B8C-83A1-F6EECF244321}">
                <p14:modId xmlns:p14="http://schemas.microsoft.com/office/powerpoint/2010/main" val="1792616575"/>
              </p:ext>
            </p:extLst>
          </p:nvPr>
        </p:nvGraphicFramePr>
        <p:xfrm>
          <a:off x="6465277" y="1818400"/>
          <a:ext cx="5508346" cy="3724266"/>
        </p:xfrm>
        <a:graphic>
          <a:graphicData uri="http://schemas.openxmlformats.org/drawingml/2006/table">
            <a:tbl>
              <a:tblPr firstRow="1" bandRow="1">
                <a:tableStyleId>{5C22544A-7EE6-4342-B048-85BDC9FD1C3A}</a:tableStyleId>
              </a:tblPr>
              <a:tblGrid>
                <a:gridCol w="2481775">
                  <a:extLst>
                    <a:ext uri="{9D8B030D-6E8A-4147-A177-3AD203B41FA5}">
                      <a16:colId xmlns:a16="http://schemas.microsoft.com/office/drawing/2014/main" val="3992554541"/>
                    </a:ext>
                  </a:extLst>
                </a:gridCol>
                <a:gridCol w="3026571">
                  <a:extLst>
                    <a:ext uri="{9D8B030D-6E8A-4147-A177-3AD203B41FA5}">
                      <a16:colId xmlns:a16="http://schemas.microsoft.com/office/drawing/2014/main" val="3223637013"/>
                    </a:ext>
                  </a:extLst>
                </a:gridCol>
              </a:tblGrid>
              <a:tr h="555974">
                <a:tc>
                  <a:txBody>
                    <a:bodyPr/>
                    <a:lstStyle/>
                    <a:p>
                      <a:pPr marL="0" marR="0" algn="ctr">
                        <a:spcBef>
                          <a:spcPts val="0"/>
                        </a:spcBef>
                        <a:spcAft>
                          <a:spcPts val="0"/>
                        </a:spcAft>
                      </a:pPr>
                      <a:r>
                        <a:rPr lang="en-US" sz="1500">
                          <a:effectLst/>
                          <a:latin typeface="+mn-lt"/>
                          <a:ea typeface="Times New Roman" panose="02020603050405020304" pitchFamily="18" charset="0"/>
                        </a:rPr>
                        <a:t>Parameter</a:t>
                      </a:r>
                    </a:p>
                  </a:txBody>
                  <a:tcPr marL="68580" marR="68580" marT="0" marB="0" anchor="ctr"/>
                </a:tc>
                <a:tc>
                  <a:txBody>
                    <a:bodyPr/>
                    <a:lstStyle/>
                    <a:p>
                      <a:pPr marL="0" marR="0" algn="ctr">
                        <a:spcBef>
                          <a:spcPts val="0"/>
                        </a:spcBef>
                        <a:spcAft>
                          <a:spcPts val="0"/>
                        </a:spcAft>
                      </a:pPr>
                      <a:r>
                        <a:rPr lang="en-US" sz="1500" dirty="0">
                          <a:effectLst/>
                          <a:latin typeface="+mn-lt"/>
                          <a:ea typeface="Times New Roman" panose="02020603050405020304" pitchFamily="18" charset="0"/>
                        </a:rPr>
                        <a:t>Value</a:t>
                      </a:r>
                    </a:p>
                  </a:txBody>
                  <a:tcPr marL="68580" marR="68580" marT="0" marB="0" anchor="ctr"/>
                </a:tc>
                <a:extLst>
                  <a:ext uri="{0D108BD9-81ED-4DB2-BD59-A6C34878D82A}">
                    <a16:rowId xmlns:a16="http://schemas.microsoft.com/office/drawing/2014/main" val="1923595561"/>
                  </a:ext>
                </a:extLst>
              </a:tr>
              <a:tr h="555974">
                <a:tc>
                  <a:txBody>
                    <a:bodyPr/>
                    <a:lstStyle/>
                    <a:p>
                      <a:pPr marL="0" marR="0">
                        <a:spcBef>
                          <a:spcPts val="0"/>
                        </a:spcBef>
                        <a:spcAft>
                          <a:spcPts val="0"/>
                        </a:spcAft>
                      </a:pPr>
                      <a:r>
                        <a:rPr lang="en-US" sz="1500" dirty="0">
                          <a:effectLst/>
                          <a:latin typeface="+mn-lt"/>
                          <a:ea typeface="Times New Roman" panose="02020603050405020304" pitchFamily="18" charset="0"/>
                        </a:rPr>
                        <a:t>Nozzle Exit Area</a:t>
                      </a:r>
                    </a:p>
                  </a:txBody>
                  <a:tcPr marL="68580" marR="68580" marT="0" marB="0" anchor="ctr"/>
                </a:tc>
                <a:tc>
                  <a:txBody>
                    <a:bodyPr/>
                    <a:lstStyle/>
                    <a:p>
                      <a:pPr marL="0" marR="0" algn="ctr">
                        <a:spcBef>
                          <a:spcPts val="0"/>
                        </a:spcBef>
                        <a:spcAft>
                          <a:spcPts val="0"/>
                        </a:spcAft>
                      </a:pPr>
                      <a:r>
                        <a:rPr lang="en-US" sz="1500">
                          <a:effectLst/>
                          <a:latin typeface="+mn-lt"/>
                          <a:ea typeface="Times New Roman" panose="02020603050405020304" pitchFamily="18" charset="0"/>
                        </a:rPr>
                        <a:t>2706 in^2</a:t>
                      </a:r>
                    </a:p>
                  </a:txBody>
                  <a:tcPr marL="68580" marR="68580" marT="0" marB="0" anchor="ctr"/>
                </a:tc>
                <a:extLst>
                  <a:ext uri="{0D108BD9-81ED-4DB2-BD59-A6C34878D82A}">
                    <a16:rowId xmlns:a16="http://schemas.microsoft.com/office/drawing/2014/main" val="2895093432"/>
                  </a:ext>
                </a:extLst>
              </a:tr>
              <a:tr h="685448">
                <a:tc>
                  <a:txBody>
                    <a:bodyPr/>
                    <a:lstStyle/>
                    <a:p>
                      <a:pPr marL="0" marR="0">
                        <a:spcBef>
                          <a:spcPts val="0"/>
                        </a:spcBef>
                        <a:spcAft>
                          <a:spcPts val="0"/>
                        </a:spcAft>
                      </a:pPr>
                      <a:r>
                        <a:rPr lang="en-US" sz="1500">
                          <a:effectLst/>
                          <a:latin typeface="+mn-lt"/>
                          <a:ea typeface="Times New Roman" panose="02020603050405020304" pitchFamily="18" charset="0"/>
                        </a:rPr>
                        <a:t>Distance from Ground to Nozzle Exit Plane</a:t>
                      </a:r>
                    </a:p>
                  </a:txBody>
                  <a:tcPr marL="68580" marR="68580" marT="0" marB="0" anchor="ctr"/>
                </a:tc>
                <a:tc>
                  <a:txBody>
                    <a:bodyPr/>
                    <a:lstStyle/>
                    <a:p>
                      <a:pPr marL="0" marR="0" algn="ctr">
                        <a:spcBef>
                          <a:spcPts val="0"/>
                        </a:spcBef>
                        <a:spcAft>
                          <a:spcPts val="0"/>
                        </a:spcAft>
                      </a:pPr>
                      <a:r>
                        <a:rPr lang="en-US" sz="1500">
                          <a:effectLst/>
                          <a:latin typeface="+mn-lt"/>
                          <a:ea typeface="Times New Roman" panose="02020603050405020304" pitchFamily="18" charset="0"/>
                        </a:rPr>
                        <a:t>240 inch (6.1 meters)</a:t>
                      </a:r>
                    </a:p>
                  </a:txBody>
                  <a:tcPr marL="68580" marR="68580" marT="0" marB="0" anchor="ctr"/>
                </a:tc>
                <a:extLst>
                  <a:ext uri="{0D108BD9-81ED-4DB2-BD59-A6C34878D82A}">
                    <a16:rowId xmlns:a16="http://schemas.microsoft.com/office/drawing/2014/main" val="2346578155"/>
                  </a:ext>
                </a:extLst>
              </a:tr>
              <a:tr h="555974">
                <a:tc>
                  <a:txBody>
                    <a:bodyPr/>
                    <a:lstStyle/>
                    <a:p>
                      <a:pPr marL="0" marR="0">
                        <a:spcBef>
                          <a:spcPts val="0"/>
                        </a:spcBef>
                        <a:spcAft>
                          <a:spcPts val="0"/>
                        </a:spcAft>
                      </a:pPr>
                      <a:r>
                        <a:rPr lang="en-US" sz="1500">
                          <a:effectLst/>
                          <a:latin typeface="+mn-lt"/>
                          <a:ea typeface="Times New Roman" panose="02020603050405020304" pitchFamily="18" charset="0"/>
                        </a:rPr>
                        <a:t>Geometry</a:t>
                      </a:r>
                    </a:p>
                  </a:txBody>
                  <a:tcPr marL="68580" marR="68580" marT="0" marB="0" anchor="ctr"/>
                </a:tc>
                <a:tc>
                  <a:txBody>
                    <a:bodyPr/>
                    <a:lstStyle/>
                    <a:p>
                      <a:pPr marL="0" marR="0" algn="ctr">
                        <a:spcBef>
                          <a:spcPts val="0"/>
                        </a:spcBef>
                        <a:spcAft>
                          <a:spcPts val="0"/>
                        </a:spcAft>
                      </a:pPr>
                      <a:r>
                        <a:rPr lang="en-US" sz="1500">
                          <a:effectLst/>
                          <a:latin typeface="+mn-lt"/>
                          <a:ea typeface="Times New Roman" panose="02020603050405020304" pitchFamily="18" charset="0"/>
                        </a:rPr>
                        <a:t>90 deg flat plate</a:t>
                      </a:r>
                    </a:p>
                  </a:txBody>
                  <a:tcPr marL="68580" marR="68580" marT="0" marB="0" anchor="ctr"/>
                </a:tc>
                <a:extLst>
                  <a:ext uri="{0D108BD9-81ED-4DB2-BD59-A6C34878D82A}">
                    <a16:rowId xmlns:a16="http://schemas.microsoft.com/office/drawing/2014/main" val="3593070609"/>
                  </a:ext>
                </a:extLst>
              </a:tr>
              <a:tr h="685448">
                <a:tc>
                  <a:txBody>
                    <a:bodyPr/>
                    <a:lstStyle/>
                    <a:p>
                      <a:pPr marL="0" marR="0">
                        <a:spcBef>
                          <a:spcPts val="0"/>
                        </a:spcBef>
                        <a:spcAft>
                          <a:spcPts val="0"/>
                        </a:spcAft>
                      </a:pPr>
                      <a:r>
                        <a:rPr lang="en-US" sz="1500">
                          <a:effectLst/>
                          <a:latin typeface="+mn-lt"/>
                          <a:ea typeface="Times New Roman" panose="02020603050405020304" pitchFamily="18" charset="0"/>
                        </a:rPr>
                        <a:t>Station of Interest, Diameter</a:t>
                      </a:r>
                    </a:p>
                  </a:txBody>
                  <a:tcPr marL="68580" marR="68580" marT="0" marB="0" anchor="ctr"/>
                </a:tc>
                <a:tc>
                  <a:txBody>
                    <a:bodyPr/>
                    <a:lstStyle/>
                    <a:p>
                      <a:pPr marL="0" marR="0" algn="ctr">
                        <a:spcBef>
                          <a:spcPts val="0"/>
                        </a:spcBef>
                        <a:spcAft>
                          <a:spcPts val="0"/>
                        </a:spcAft>
                      </a:pPr>
                      <a:r>
                        <a:rPr lang="en-US" sz="1500">
                          <a:effectLst/>
                          <a:latin typeface="+mn-lt"/>
                          <a:ea typeface="Times New Roman" panose="02020603050405020304" pitchFamily="18" charset="0"/>
                        </a:rPr>
                        <a:t>154 inch (3.9 meters)</a:t>
                      </a:r>
                    </a:p>
                  </a:txBody>
                  <a:tcPr marL="68580" marR="68580" marT="0" marB="0" anchor="ctr"/>
                </a:tc>
                <a:extLst>
                  <a:ext uri="{0D108BD9-81ED-4DB2-BD59-A6C34878D82A}">
                    <a16:rowId xmlns:a16="http://schemas.microsoft.com/office/drawing/2014/main" val="643296123"/>
                  </a:ext>
                </a:extLst>
              </a:tr>
              <a:tr h="685448">
                <a:tc>
                  <a:txBody>
                    <a:bodyPr/>
                    <a:lstStyle/>
                    <a:p>
                      <a:pPr marL="0" marR="0">
                        <a:spcBef>
                          <a:spcPts val="0"/>
                        </a:spcBef>
                        <a:spcAft>
                          <a:spcPts val="0"/>
                        </a:spcAft>
                      </a:pPr>
                      <a:r>
                        <a:rPr lang="en-US" sz="1500" dirty="0">
                          <a:effectLst/>
                          <a:latin typeface="+mn-lt"/>
                          <a:ea typeface="Times New Roman" panose="02020603050405020304" pitchFamily="18" charset="0"/>
                        </a:rPr>
                        <a:t>Station of Interest, length above nozzle exit plane</a:t>
                      </a:r>
                    </a:p>
                  </a:txBody>
                  <a:tcPr marL="68580" marR="68580" marT="0" marB="0" anchor="ctr"/>
                </a:tc>
                <a:tc>
                  <a:txBody>
                    <a:bodyPr/>
                    <a:lstStyle/>
                    <a:p>
                      <a:pPr marL="0" marR="0" algn="ctr">
                        <a:spcBef>
                          <a:spcPts val="0"/>
                        </a:spcBef>
                        <a:spcAft>
                          <a:spcPts val="0"/>
                        </a:spcAft>
                      </a:pPr>
                      <a:r>
                        <a:rPr lang="en-US" sz="1500" dirty="0">
                          <a:effectLst/>
                          <a:latin typeface="+mn-lt"/>
                          <a:ea typeface="Times New Roman" panose="02020603050405020304" pitchFamily="18" charset="0"/>
                        </a:rPr>
                        <a:t>1246 inch (31.6 meters)</a:t>
                      </a:r>
                    </a:p>
                  </a:txBody>
                  <a:tcPr marL="68580" marR="68580" marT="0" marB="0" anchor="ctr"/>
                </a:tc>
                <a:extLst>
                  <a:ext uri="{0D108BD9-81ED-4DB2-BD59-A6C34878D82A}">
                    <a16:rowId xmlns:a16="http://schemas.microsoft.com/office/drawing/2014/main" val="3715815502"/>
                  </a:ext>
                </a:extLst>
              </a:tr>
            </a:tbl>
          </a:graphicData>
        </a:graphic>
      </p:graphicFrame>
    </p:spTree>
    <p:extLst>
      <p:ext uri="{BB962C8B-B14F-4D97-AF65-F5344CB8AC3E}">
        <p14:creationId xmlns:p14="http://schemas.microsoft.com/office/powerpoint/2010/main" val="3035452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53232C6-E171-456A-A531-DD4B5971B228}"/>
              </a:ext>
            </a:extLst>
          </p:cNvPr>
          <p:cNvSpPr txBox="1"/>
          <p:nvPr/>
        </p:nvSpPr>
        <p:spPr>
          <a:xfrm>
            <a:off x="8019266" y="1664353"/>
            <a:ext cx="3193367" cy="2031325"/>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dirty="0"/>
              <a:t>Determine the flow axis relative to the vehicle and stand</a:t>
            </a:r>
          </a:p>
          <a:p>
            <a:pPr>
              <a:buClr>
                <a:srgbClr val="006699"/>
              </a:buClr>
              <a:buSzPct val="80000"/>
            </a:pPr>
            <a:endParaRPr lang="en-US" dirty="0"/>
          </a:p>
          <a:p>
            <a:pPr marL="285750" indent="-285750">
              <a:buClr>
                <a:srgbClr val="006699"/>
              </a:buClr>
              <a:buSzPct val="80000"/>
              <a:buFont typeface="Arial" panose="020B0604020202020204" pitchFamily="34" charset="0"/>
              <a:buChar char="•"/>
            </a:pPr>
            <a:r>
              <a:rPr lang="en-US" dirty="0"/>
              <a:t>Define an angle </a:t>
            </a:r>
            <a:r>
              <a:rPr lang="en-US" dirty="0">
                <a:sym typeface="Symbol" panose="05050102010706020507" pitchFamily="18" charset="2"/>
              </a:rPr>
              <a:t></a:t>
            </a:r>
            <a:r>
              <a:rPr lang="en-US" dirty="0"/>
              <a:t> and set it equal to 5</a:t>
            </a:r>
            <a:r>
              <a:rPr lang="en-US" dirty="0">
                <a:sym typeface="Symbol" panose="05050102010706020507" pitchFamily="18" charset="2"/>
              </a:rPr>
              <a:t></a:t>
            </a:r>
            <a:endParaRPr lang="en-US" dirty="0"/>
          </a:p>
          <a:p>
            <a:pPr marL="285750" indent="-285750">
              <a:buClr>
                <a:srgbClr val="006699"/>
              </a:buClr>
              <a:buSzPct val="8000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3A518599-EC12-4319-B1A5-9B7F1FF9EE22}"/>
              </a:ext>
            </a:extLst>
          </p:cNvPr>
          <p:cNvSpPr txBox="1"/>
          <p:nvPr/>
        </p:nvSpPr>
        <p:spPr>
          <a:xfrm>
            <a:off x="442856" y="406295"/>
            <a:ext cx="6450313" cy="430887"/>
          </a:xfrm>
          <a:prstGeom prst="rect">
            <a:avLst/>
          </a:prstGeom>
          <a:noFill/>
        </p:spPr>
        <p:txBody>
          <a:bodyPr wrap="square" rtlCol="0">
            <a:spAutoFit/>
          </a:bodyPr>
          <a:lstStyle/>
          <a:p>
            <a:r>
              <a:rPr lang="en-US" sz="2200" b="1" dirty="0">
                <a:solidFill>
                  <a:srgbClr val="006699"/>
                </a:solidFill>
              </a:rPr>
              <a:t>Step 1    Flow Axis </a:t>
            </a:r>
          </a:p>
        </p:txBody>
      </p:sp>
      <p:pic>
        <p:nvPicPr>
          <p:cNvPr id="7" name="Picture 6">
            <a:extLst>
              <a:ext uri="{FF2B5EF4-FFF2-40B4-BE49-F238E27FC236}">
                <a16:creationId xmlns:a16="http://schemas.microsoft.com/office/drawing/2014/main" id="{EEC32AA6-B894-4C12-B34A-5EC46E5407B3}"/>
              </a:ext>
            </a:extLst>
          </p:cNvPr>
          <p:cNvPicPr>
            <a:picLocks noChangeAspect="1"/>
          </p:cNvPicPr>
          <p:nvPr/>
        </p:nvPicPr>
        <p:blipFill>
          <a:blip r:embed="rId2"/>
          <a:stretch>
            <a:fillRect/>
          </a:stretch>
        </p:blipFill>
        <p:spPr>
          <a:xfrm>
            <a:off x="442856" y="1411135"/>
            <a:ext cx="6916838" cy="4244949"/>
          </a:xfrm>
          <a:prstGeom prst="rect">
            <a:avLst/>
          </a:prstGeom>
        </p:spPr>
      </p:pic>
    </p:spTree>
    <p:extLst>
      <p:ext uri="{BB962C8B-B14F-4D97-AF65-F5344CB8AC3E}">
        <p14:creationId xmlns:p14="http://schemas.microsoft.com/office/powerpoint/2010/main" val="2687383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A518599-EC12-4319-B1A5-9B7F1FF9EE22}"/>
              </a:ext>
            </a:extLst>
          </p:cNvPr>
          <p:cNvSpPr txBox="1"/>
          <p:nvPr/>
        </p:nvSpPr>
        <p:spPr>
          <a:xfrm>
            <a:off x="442856" y="406295"/>
            <a:ext cx="6450313" cy="430887"/>
          </a:xfrm>
          <a:prstGeom prst="rect">
            <a:avLst/>
          </a:prstGeom>
          <a:noFill/>
        </p:spPr>
        <p:txBody>
          <a:bodyPr wrap="square" rtlCol="0">
            <a:spAutoFit/>
          </a:bodyPr>
          <a:lstStyle/>
          <a:p>
            <a:r>
              <a:rPr lang="en-US" sz="2200" b="1" dirty="0">
                <a:solidFill>
                  <a:srgbClr val="006699"/>
                </a:solidFill>
              </a:rPr>
              <a:t>Step 2   Overall Acoustic Power in Watts</a:t>
            </a:r>
          </a:p>
        </p:txBody>
      </p:sp>
      <p:sp>
        <p:nvSpPr>
          <p:cNvPr id="3" name="Rectangle 2">
            <a:extLst>
              <a:ext uri="{FF2B5EF4-FFF2-40B4-BE49-F238E27FC236}">
                <a16:creationId xmlns:a16="http://schemas.microsoft.com/office/drawing/2014/main" id="{28DF994F-EA6C-4E61-9958-E94D775A6E7C}"/>
              </a:ext>
            </a:extLst>
          </p:cNvPr>
          <p:cNvSpPr>
            <a:spLocks noChangeArrowheads="1"/>
          </p:cNvSpPr>
          <p:nvPr/>
        </p:nvSpPr>
        <p:spPr bwMode="auto">
          <a:xfrm>
            <a:off x="1842866" y="2159032"/>
            <a:ext cx="181484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E059A8E8-B29E-4E40-A3B9-A5F77CCD92E4}"/>
              </a:ext>
            </a:extLst>
          </p:cNvPr>
          <p:cNvGraphicFramePr>
            <a:graphicFrameLocks noChangeAspect="1"/>
          </p:cNvGraphicFramePr>
          <p:nvPr>
            <p:extLst>
              <p:ext uri="{D42A27DB-BD31-4B8C-83A1-F6EECF244321}">
                <p14:modId xmlns:p14="http://schemas.microsoft.com/office/powerpoint/2010/main" val="2974624026"/>
              </p:ext>
            </p:extLst>
          </p:nvPr>
        </p:nvGraphicFramePr>
        <p:xfrm>
          <a:off x="552053" y="1439724"/>
          <a:ext cx="1895725" cy="612006"/>
        </p:xfrm>
        <a:graphic>
          <a:graphicData uri="http://schemas.openxmlformats.org/presentationml/2006/ole">
            <mc:AlternateContent xmlns:mc="http://schemas.openxmlformats.org/markup-compatibility/2006">
              <mc:Choice xmlns:v="urn:schemas-microsoft-com:vml" Requires="v">
                <p:oleObj spid="_x0000_s71727" name="Equation" r:id="rId3" imgW="1205977" imgH="393529" progId="Equation.DSMT4">
                  <p:embed/>
                </p:oleObj>
              </mc:Choice>
              <mc:Fallback>
                <p:oleObj name="Equation" r:id="rId3" imgW="1205977" imgH="393529"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053" y="1439724"/>
                        <a:ext cx="1895725" cy="612006"/>
                      </a:xfrm>
                      <a:prstGeom prst="rect">
                        <a:avLst/>
                      </a:prstGeom>
                      <a:noFill/>
                    </p:spPr>
                  </p:pic>
                </p:oleObj>
              </mc:Fallback>
            </mc:AlternateContent>
          </a:graphicData>
        </a:graphic>
      </p:graphicFrame>
      <p:sp>
        <p:nvSpPr>
          <p:cNvPr id="8" name="Rectangle 4">
            <a:extLst>
              <a:ext uri="{FF2B5EF4-FFF2-40B4-BE49-F238E27FC236}">
                <a16:creationId xmlns:a16="http://schemas.microsoft.com/office/drawing/2014/main" id="{6F441FD4-9E59-42CD-9604-6B0CE06F238D}"/>
              </a:ext>
            </a:extLst>
          </p:cNvPr>
          <p:cNvSpPr>
            <a:spLocks noChangeArrowheads="1"/>
          </p:cNvSpPr>
          <p:nvPr/>
        </p:nvSpPr>
        <p:spPr bwMode="auto">
          <a:xfrm>
            <a:off x="766848" y="3108951"/>
            <a:ext cx="13025580" cy="53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F3CB94D4-DEC9-47FC-A8E9-FB6D30A396D1}"/>
              </a:ext>
            </a:extLst>
          </p:cNvPr>
          <p:cNvGraphicFramePr>
            <a:graphicFrameLocks noChangeAspect="1"/>
          </p:cNvGraphicFramePr>
          <p:nvPr>
            <p:extLst>
              <p:ext uri="{D42A27DB-BD31-4B8C-83A1-F6EECF244321}">
                <p14:modId xmlns:p14="http://schemas.microsoft.com/office/powerpoint/2010/main" val="1640243907"/>
              </p:ext>
            </p:extLst>
          </p:nvPr>
        </p:nvGraphicFramePr>
        <p:xfrm>
          <a:off x="552053" y="2614187"/>
          <a:ext cx="6231918" cy="576769"/>
        </p:xfrm>
        <a:graphic>
          <a:graphicData uri="http://schemas.openxmlformats.org/presentationml/2006/ole">
            <mc:AlternateContent xmlns:mc="http://schemas.openxmlformats.org/markup-compatibility/2006">
              <mc:Choice xmlns:v="urn:schemas-microsoft-com:vml" Requires="v">
                <p:oleObj spid="_x0000_s71728" name="Equation" r:id="rId5" imgW="4216400" imgH="393700" progId="Equation.DSMT4">
                  <p:embed/>
                </p:oleObj>
              </mc:Choice>
              <mc:Fallback>
                <p:oleObj name="Equation" r:id="rId5" imgW="4216400" imgH="3937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053" y="2614187"/>
                        <a:ext cx="6231918" cy="576769"/>
                      </a:xfrm>
                      <a:prstGeom prst="rect">
                        <a:avLst/>
                      </a:prstGeom>
                      <a:noFill/>
                    </p:spPr>
                  </p:pic>
                </p:oleObj>
              </mc:Fallback>
            </mc:AlternateContent>
          </a:graphicData>
        </a:graphic>
      </p:graphicFrame>
      <p:graphicFrame>
        <p:nvGraphicFramePr>
          <p:cNvPr id="10" name="Table 9">
            <a:extLst>
              <a:ext uri="{FF2B5EF4-FFF2-40B4-BE49-F238E27FC236}">
                <a16:creationId xmlns:a16="http://schemas.microsoft.com/office/drawing/2014/main" id="{C6BC508B-4750-483F-A2ED-0467F9086FF3}"/>
              </a:ext>
            </a:extLst>
          </p:cNvPr>
          <p:cNvGraphicFramePr>
            <a:graphicFrameLocks noGrp="1"/>
          </p:cNvGraphicFramePr>
          <p:nvPr>
            <p:extLst>
              <p:ext uri="{D42A27DB-BD31-4B8C-83A1-F6EECF244321}">
                <p14:modId xmlns:p14="http://schemas.microsoft.com/office/powerpoint/2010/main" val="385168257"/>
              </p:ext>
            </p:extLst>
          </p:nvPr>
        </p:nvGraphicFramePr>
        <p:xfrm>
          <a:off x="552053" y="3938954"/>
          <a:ext cx="5870241" cy="2149279"/>
        </p:xfrm>
        <a:graphic>
          <a:graphicData uri="http://schemas.openxmlformats.org/drawingml/2006/table">
            <a:tbl>
              <a:tblPr firstRow="1" bandRow="1">
                <a:tableStyleId>{5C22544A-7EE6-4342-B048-85BDC9FD1C3A}</a:tableStyleId>
              </a:tblPr>
              <a:tblGrid>
                <a:gridCol w="1167183">
                  <a:extLst>
                    <a:ext uri="{9D8B030D-6E8A-4147-A177-3AD203B41FA5}">
                      <a16:colId xmlns:a16="http://schemas.microsoft.com/office/drawing/2014/main" val="138838432"/>
                    </a:ext>
                  </a:extLst>
                </a:gridCol>
                <a:gridCol w="4703058">
                  <a:extLst>
                    <a:ext uri="{9D8B030D-6E8A-4147-A177-3AD203B41FA5}">
                      <a16:colId xmlns:a16="http://schemas.microsoft.com/office/drawing/2014/main" val="3078431330"/>
                    </a:ext>
                  </a:extLst>
                </a:gridCol>
              </a:tblGrid>
              <a:tr h="396679">
                <a:tc>
                  <a:txBody>
                    <a:bodyPr/>
                    <a:lstStyle/>
                    <a:p>
                      <a:pPr algn="ctr"/>
                      <a:r>
                        <a:rPr lang="en-US" dirty="0"/>
                        <a:t>Symbol</a:t>
                      </a:r>
                    </a:p>
                  </a:txBody>
                  <a:tcPr/>
                </a:tc>
                <a:tc>
                  <a:txBody>
                    <a:bodyPr/>
                    <a:lstStyle/>
                    <a:p>
                      <a:pPr algn="ctr"/>
                      <a:r>
                        <a:rPr lang="en-US" dirty="0"/>
                        <a:t>Description</a:t>
                      </a:r>
                    </a:p>
                  </a:txBody>
                  <a:tcPr/>
                </a:tc>
                <a:extLst>
                  <a:ext uri="{0D108BD9-81ED-4DB2-BD59-A6C34878D82A}">
                    <a16:rowId xmlns:a16="http://schemas.microsoft.com/office/drawing/2014/main" val="2488298526"/>
                  </a:ext>
                </a:extLst>
              </a:tr>
              <a:tr h="318937">
                <a:tc>
                  <a:txBody>
                    <a:bodyPr/>
                    <a:lstStyle/>
                    <a:p>
                      <a:pPr algn="ctr"/>
                      <a:r>
                        <a:rPr lang="en-US" sz="1700" dirty="0">
                          <a:latin typeface="Times New Roman" panose="02020603050405020304" pitchFamily="18" charset="0"/>
                          <a:cs typeface="Times New Roman" panose="02020603050405020304" pitchFamily="18" charset="0"/>
                        </a:rPr>
                        <a:t>W</a:t>
                      </a:r>
                      <a:r>
                        <a:rPr lang="en-US" sz="2200" baseline="-25000" dirty="0">
                          <a:latin typeface="Times New Roman" panose="02020603050405020304" pitchFamily="18" charset="0"/>
                          <a:cs typeface="Times New Roman" panose="02020603050405020304" pitchFamily="18" charset="0"/>
                        </a:rPr>
                        <a:t>OA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dk1"/>
                          </a:solidFill>
                          <a:effectLst/>
                          <a:latin typeface="+mn-lt"/>
                          <a:ea typeface="+mn-ea"/>
                          <a:cs typeface="+mn-cs"/>
                        </a:rPr>
                        <a:t>overall acoustic power in Watts</a:t>
                      </a:r>
                      <a:endParaRPr lang="en-US" sz="1700" dirty="0">
                        <a:ea typeface="Times New Roman" panose="02020603050405020304" pitchFamily="18" charset="0"/>
                      </a:endParaRPr>
                    </a:p>
                  </a:txBody>
                  <a:tcPr/>
                </a:tc>
                <a:extLst>
                  <a:ext uri="{0D108BD9-81ED-4DB2-BD59-A6C34878D82A}">
                    <a16:rowId xmlns:a16="http://schemas.microsoft.com/office/drawing/2014/main" val="1938475249"/>
                  </a:ext>
                </a:extLst>
              </a:tr>
              <a:tr h="318937">
                <a:tc>
                  <a:txBody>
                    <a:bodyPr/>
                    <a:lstStyle/>
                    <a:p>
                      <a:pPr algn="ctr"/>
                      <a:r>
                        <a:rPr lang="en-US" sz="1700" baseline="0" dirty="0">
                          <a:latin typeface="Times New Roman" panose="02020603050405020304" pitchFamily="18" charset="0"/>
                          <a:cs typeface="Times New Roman" panose="02020603050405020304" pitchFamily="18" charset="0"/>
                          <a:sym typeface="Symbol" panose="05050102010706020507" pitchFamily="18" charset="2"/>
                        </a:rPr>
                        <a:t></a:t>
                      </a:r>
                      <a:endParaRPr lang="en-US" sz="1700" baseline="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ea typeface="Times New Roman" panose="02020603050405020304" pitchFamily="18" charset="0"/>
                        </a:rPr>
                        <a:t>Acoustic efficiency</a:t>
                      </a:r>
                    </a:p>
                  </a:txBody>
                  <a:tcPr/>
                </a:tc>
                <a:extLst>
                  <a:ext uri="{0D108BD9-81ED-4DB2-BD59-A6C34878D82A}">
                    <a16:rowId xmlns:a16="http://schemas.microsoft.com/office/drawing/2014/main" val="3937581458"/>
                  </a:ext>
                </a:extLst>
              </a:tr>
              <a:tr h="318937">
                <a:tc>
                  <a:txBody>
                    <a:bodyPr/>
                    <a:lstStyle/>
                    <a:p>
                      <a:pPr algn="ctr"/>
                      <a:r>
                        <a:rPr lang="en-US" sz="1700" baseline="0" dirty="0">
                          <a:latin typeface="Times New Roman" panose="02020603050405020304" pitchFamily="18" charset="0"/>
                          <a:cs typeface="Times New Roman" panose="02020603050405020304" pitchFamily="18" charset="0"/>
                        </a:rPr>
                        <a:t>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ea typeface="Times New Roman" panose="02020603050405020304" pitchFamily="18" charset="0"/>
                        </a:rPr>
                        <a:t>Number of nozzles</a:t>
                      </a:r>
                    </a:p>
                  </a:txBody>
                  <a:tcPr/>
                </a:tc>
                <a:extLst>
                  <a:ext uri="{0D108BD9-81ED-4DB2-BD59-A6C34878D82A}">
                    <a16:rowId xmlns:a16="http://schemas.microsoft.com/office/drawing/2014/main" val="1912657953"/>
                  </a:ext>
                </a:extLst>
              </a:tr>
              <a:tr h="318937">
                <a:tc>
                  <a:txBody>
                    <a:bodyPr/>
                    <a:lstStyle/>
                    <a:p>
                      <a:pPr algn="ctr"/>
                      <a:r>
                        <a:rPr lang="en-US" sz="1700" baseline="0" dirty="0">
                          <a:latin typeface="Times New Roman" panose="02020603050405020304" pitchFamily="18" charset="0"/>
                          <a:cs typeface="Times New Roman" panose="02020603050405020304" pitchFamily="18" charset="0"/>
                        </a:rPr>
                        <a:t>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ea typeface="Times New Roman" panose="02020603050405020304" pitchFamily="18" charset="0"/>
                        </a:rPr>
                        <a:t>Thrust per engine</a:t>
                      </a:r>
                    </a:p>
                  </a:txBody>
                  <a:tcPr/>
                </a:tc>
                <a:extLst>
                  <a:ext uri="{0D108BD9-81ED-4DB2-BD59-A6C34878D82A}">
                    <a16:rowId xmlns:a16="http://schemas.microsoft.com/office/drawing/2014/main" val="2964652201"/>
                  </a:ext>
                </a:extLst>
              </a:tr>
              <a:tr h="318937">
                <a:tc>
                  <a:txBody>
                    <a:bodyPr/>
                    <a:lstStyle/>
                    <a:p>
                      <a:pPr algn="ctr"/>
                      <a:r>
                        <a:rPr lang="en-US" sz="1700" dirty="0" err="1">
                          <a:latin typeface="Times New Roman" panose="02020603050405020304" pitchFamily="18" charset="0"/>
                          <a:ea typeface="Times New Roman" panose="02020603050405020304" pitchFamily="18" charset="0"/>
                          <a:cs typeface="Times New Roman" panose="02020603050405020304" pitchFamily="18" charset="0"/>
                        </a:rPr>
                        <a:t>U</a:t>
                      </a:r>
                      <a:r>
                        <a:rPr lang="en-US" sz="2200" baseline="-25000" dirty="0" err="1">
                          <a:latin typeface="Times New Roman" panose="02020603050405020304" pitchFamily="18" charset="0"/>
                          <a:ea typeface="Times New Roman" panose="02020603050405020304" pitchFamily="18" charset="0"/>
                          <a:cs typeface="Times New Roman" panose="02020603050405020304" pitchFamily="18" charset="0"/>
                        </a:rPr>
                        <a:t>e</a:t>
                      </a:r>
                      <a:r>
                        <a:rPr lang="en-US" sz="17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dirty="0">
                        <a:latin typeface="Times New Roman" panose="02020603050405020304" pitchFamily="18" charset="0"/>
                        <a:cs typeface="Times New Roman" panose="02020603050405020304" pitchFamily="18" charset="0"/>
                      </a:endParaRPr>
                    </a:p>
                  </a:txBody>
                  <a:tcPr/>
                </a:tc>
                <a:tc>
                  <a:txBody>
                    <a:bodyPr/>
                    <a:lstStyle/>
                    <a:p>
                      <a:r>
                        <a:rPr lang="en-US" sz="1700" dirty="0">
                          <a:ea typeface="Times New Roman" panose="02020603050405020304" pitchFamily="18" charset="0"/>
                        </a:rPr>
                        <a:t>fully expanded exit exhaust velocity in (m/sec)</a:t>
                      </a:r>
                      <a:endParaRPr lang="en-US" sz="1700" dirty="0"/>
                    </a:p>
                  </a:txBody>
                  <a:tcPr/>
                </a:tc>
                <a:extLst>
                  <a:ext uri="{0D108BD9-81ED-4DB2-BD59-A6C34878D82A}">
                    <a16:rowId xmlns:a16="http://schemas.microsoft.com/office/drawing/2014/main" val="3645764175"/>
                  </a:ext>
                </a:extLst>
              </a:tr>
            </a:tbl>
          </a:graphicData>
        </a:graphic>
      </p:graphicFrame>
    </p:spTree>
    <p:extLst>
      <p:ext uri="{BB962C8B-B14F-4D97-AF65-F5344CB8AC3E}">
        <p14:creationId xmlns:p14="http://schemas.microsoft.com/office/powerpoint/2010/main" val="565953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A518599-EC12-4319-B1A5-9B7F1FF9EE22}"/>
              </a:ext>
            </a:extLst>
          </p:cNvPr>
          <p:cNvSpPr txBox="1"/>
          <p:nvPr/>
        </p:nvSpPr>
        <p:spPr>
          <a:xfrm>
            <a:off x="442856" y="406295"/>
            <a:ext cx="6450313" cy="430887"/>
          </a:xfrm>
          <a:prstGeom prst="rect">
            <a:avLst/>
          </a:prstGeom>
          <a:noFill/>
        </p:spPr>
        <p:txBody>
          <a:bodyPr wrap="square" rtlCol="0">
            <a:spAutoFit/>
          </a:bodyPr>
          <a:lstStyle/>
          <a:p>
            <a:r>
              <a:rPr lang="en-US" sz="2200" b="1" dirty="0">
                <a:solidFill>
                  <a:srgbClr val="006699"/>
                </a:solidFill>
              </a:rPr>
              <a:t>Step 3   Overall Acoustic Power in dB</a:t>
            </a:r>
          </a:p>
        </p:txBody>
      </p:sp>
      <p:graphicFrame>
        <p:nvGraphicFramePr>
          <p:cNvPr id="7" name="Object 6">
            <a:extLst>
              <a:ext uri="{FF2B5EF4-FFF2-40B4-BE49-F238E27FC236}">
                <a16:creationId xmlns:a16="http://schemas.microsoft.com/office/drawing/2014/main" id="{AE8E28FB-5EB7-4F9C-8210-3B0A131D6A87}"/>
              </a:ext>
            </a:extLst>
          </p:cNvPr>
          <p:cNvGraphicFramePr>
            <a:graphicFrameLocks noChangeAspect="1"/>
          </p:cNvGraphicFramePr>
          <p:nvPr>
            <p:extLst>
              <p:ext uri="{D42A27DB-BD31-4B8C-83A1-F6EECF244321}">
                <p14:modId xmlns:p14="http://schemas.microsoft.com/office/powerpoint/2010/main" val="3523108509"/>
              </p:ext>
            </p:extLst>
          </p:nvPr>
        </p:nvGraphicFramePr>
        <p:xfrm>
          <a:off x="984053" y="2512299"/>
          <a:ext cx="3095578" cy="364125"/>
        </p:xfrm>
        <a:graphic>
          <a:graphicData uri="http://schemas.openxmlformats.org/presentationml/2006/ole">
            <mc:AlternateContent xmlns:mc="http://schemas.openxmlformats.org/markup-compatibility/2006">
              <mc:Choice xmlns:v="urn:schemas-microsoft-com:vml" Requires="v">
                <p:oleObj spid="_x0000_s72766" name="Equation" r:id="rId3" imgW="2374560" imgH="279360" progId="Equation.DSMT4">
                  <p:embed/>
                </p:oleObj>
              </mc:Choice>
              <mc:Fallback>
                <p:oleObj name="Equation" r:id="rId3" imgW="2374560" imgH="279360" progId="Equation.DSMT4">
                  <p:embed/>
                  <p:pic>
                    <p:nvPicPr>
                      <p:cNvPr id="0" name="Object 1"/>
                      <p:cNvPicPr>
                        <a:picLocks noChangeAspect="1" noChangeArrowheads="1"/>
                      </p:cNvPicPr>
                      <p:nvPr/>
                    </p:nvPicPr>
                    <p:blipFill>
                      <a:blip r:embed="rId4"/>
                      <a:srcRect/>
                      <a:stretch>
                        <a:fillRect/>
                      </a:stretch>
                    </p:blipFill>
                    <p:spPr bwMode="auto">
                      <a:xfrm>
                        <a:off x="984053" y="2512299"/>
                        <a:ext cx="3095578" cy="364125"/>
                      </a:xfrm>
                      <a:prstGeom prst="rect">
                        <a:avLst/>
                      </a:prstGeom>
                      <a:noFill/>
                    </p:spPr>
                  </p:pic>
                </p:oleObj>
              </mc:Fallback>
            </mc:AlternateContent>
          </a:graphicData>
        </a:graphic>
      </p:graphicFrame>
      <p:sp>
        <p:nvSpPr>
          <p:cNvPr id="8" name="Rectangle 4">
            <a:extLst>
              <a:ext uri="{FF2B5EF4-FFF2-40B4-BE49-F238E27FC236}">
                <a16:creationId xmlns:a16="http://schemas.microsoft.com/office/drawing/2014/main" id="{8D0A5064-D559-450D-A551-E3ABFFFB3A6D}"/>
              </a:ext>
            </a:extLst>
          </p:cNvPr>
          <p:cNvSpPr>
            <a:spLocks noChangeArrowheads="1"/>
          </p:cNvSpPr>
          <p:nvPr/>
        </p:nvSpPr>
        <p:spPr bwMode="auto">
          <a:xfrm>
            <a:off x="914399" y="2729952"/>
            <a:ext cx="143706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E13A86E7-E00A-4918-B96E-F29C1C6C3EBB}"/>
              </a:ext>
            </a:extLst>
          </p:cNvPr>
          <p:cNvGraphicFramePr>
            <a:graphicFrameLocks noChangeAspect="1"/>
          </p:cNvGraphicFramePr>
          <p:nvPr>
            <p:extLst>
              <p:ext uri="{D42A27DB-BD31-4B8C-83A1-F6EECF244321}">
                <p14:modId xmlns:p14="http://schemas.microsoft.com/office/powerpoint/2010/main" val="1678158520"/>
              </p:ext>
            </p:extLst>
          </p:nvPr>
        </p:nvGraphicFramePr>
        <p:xfrm>
          <a:off x="984053" y="3332876"/>
          <a:ext cx="4389805" cy="391321"/>
        </p:xfrm>
        <a:graphic>
          <a:graphicData uri="http://schemas.openxmlformats.org/presentationml/2006/ole">
            <mc:AlternateContent xmlns:mc="http://schemas.openxmlformats.org/markup-compatibility/2006">
              <mc:Choice xmlns:v="urn:schemas-microsoft-com:vml" Requires="v">
                <p:oleObj spid="_x0000_s72767" name="Equation" r:id="rId5" imgW="3416040" imgH="304560" progId="Equation.DSMT4">
                  <p:embed/>
                </p:oleObj>
              </mc:Choice>
              <mc:Fallback>
                <p:oleObj name="Equation" r:id="rId5" imgW="3416040" imgH="304560" progId="Equation.DSMT4">
                  <p:embed/>
                  <p:pic>
                    <p:nvPicPr>
                      <p:cNvPr id="0" name="Object 3"/>
                      <p:cNvPicPr>
                        <a:picLocks noChangeAspect="1" noChangeArrowheads="1"/>
                      </p:cNvPicPr>
                      <p:nvPr/>
                    </p:nvPicPr>
                    <p:blipFill>
                      <a:blip r:embed="rId6"/>
                      <a:srcRect/>
                      <a:stretch>
                        <a:fillRect/>
                      </a:stretch>
                    </p:blipFill>
                    <p:spPr bwMode="auto">
                      <a:xfrm>
                        <a:off x="984053" y="3332876"/>
                        <a:ext cx="4389805" cy="391321"/>
                      </a:xfrm>
                      <a:prstGeom prst="rect">
                        <a:avLst/>
                      </a:prstGeom>
                      <a:noFill/>
                    </p:spPr>
                  </p:pic>
                </p:oleObj>
              </mc:Fallback>
            </mc:AlternateContent>
          </a:graphicData>
        </a:graphic>
      </p:graphicFrame>
      <p:sp>
        <p:nvSpPr>
          <p:cNvPr id="10" name="Rectangle 9">
            <a:extLst>
              <a:ext uri="{FF2B5EF4-FFF2-40B4-BE49-F238E27FC236}">
                <a16:creationId xmlns:a16="http://schemas.microsoft.com/office/drawing/2014/main" id="{1F5FEBB9-5E95-4770-ADBC-DE165A5DD152}"/>
              </a:ext>
            </a:extLst>
          </p:cNvPr>
          <p:cNvSpPr/>
          <p:nvPr/>
        </p:nvSpPr>
        <p:spPr>
          <a:xfrm>
            <a:off x="649656" y="1585762"/>
            <a:ext cx="2948884" cy="369332"/>
          </a:xfrm>
          <a:prstGeom prst="rect">
            <a:avLst/>
          </a:prstGeom>
        </p:spPr>
        <p:txBody>
          <a:bodyPr wrap="none">
            <a:spAutoFit/>
          </a:bodyPr>
          <a:lstStyle/>
          <a:p>
            <a:r>
              <a:rPr lang="en-US" dirty="0">
                <a:latin typeface="Times New Roman" panose="02020603050405020304" pitchFamily="18" charset="0"/>
                <a:ea typeface="Times New Roman" panose="02020603050405020304" pitchFamily="18" charset="0"/>
                <a:cs typeface="Times New Roman" panose="02020603050405020304" pitchFamily="18" charset="0"/>
              </a:rPr>
              <a:t>Zero dB   Reference 10</a:t>
            </a:r>
            <a:r>
              <a:rPr lang="en-US" sz="2400" baseline="30000" dirty="0">
                <a:latin typeface="Times New Roman" panose="02020603050405020304" pitchFamily="18" charset="0"/>
                <a:ea typeface="Times New Roman" panose="02020603050405020304" pitchFamily="18" charset="0"/>
                <a:cs typeface="Times New Roman" panose="02020603050405020304" pitchFamily="18" charset="0"/>
              </a:rPr>
              <a:t>-12</a:t>
            </a:r>
            <a:r>
              <a:rPr lang="en-US" dirty="0">
                <a:latin typeface="Times New Roman" panose="02020603050405020304" pitchFamily="18" charset="0"/>
                <a:ea typeface="Times New Roman" panose="02020603050405020304" pitchFamily="18" charset="0"/>
                <a:cs typeface="Times New Roman" panose="02020603050405020304" pitchFamily="18" charset="0"/>
              </a:rPr>
              <a:t>  W</a:t>
            </a:r>
            <a:endParaRPr lang="en-US"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1C5BF821-7022-40B0-BCBB-068D1AEE565A}"/>
              </a:ext>
            </a:extLst>
          </p:cNvPr>
          <p:cNvSpPr/>
          <p:nvPr/>
        </p:nvSpPr>
        <p:spPr>
          <a:xfrm>
            <a:off x="550540" y="4280873"/>
            <a:ext cx="9887688" cy="353943"/>
          </a:xfrm>
          <a:prstGeom prst="rect">
            <a:avLst/>
          </a:prstGeom>
        </p:spPr>
        <p:txBody>
          <a:bodyPr wrap="square">
            <a:spAutoFit/>
          </a:bodyPr>
          <a:lstStyle/>
          <a:p>
            <a:r>
              <a:rPr lang="en-US" sz="1700" dirty="0">
                <a:ea typeface="Times New Roman" panose="02020603050405020304" pitchFamily="18" charset="0"/>
              </a:rPr>
              <a:t>Subtract 3 dB for: deflected, 90 </a:t>
            </a:r>
            <a:r>
              <a:rPr lang="en-US" sz="1700" dirty="0" err="1">
                <a:ea typeface="Times New Roman" panose="02020603050405020304" pitchFamily="18" charset="0"/>
              </a:rPr>
              <a:t>deg</a:t>
            </a:r>
            <a:r>
              <a:rPr lang="en-US" sz="1700" dirty="0">
                <a:ea typeface="Times New Roman" panose="02020603050405020304" pitchFamily="18" charset="0"/>
              </a:rPr>
              <a:t> flat plate, conical diffuser, or wedge</a:t>
            </a:r>
            <a:endParaRPr lang="en-US" sz="1700" dirty="0"/>
          </a:p>
        </p:txBody>
      </p:sp>
      <p:graphicFrame>
        <p:nvGraphicFramePr>
          <p:cNvPr id="12" name="Object 11">
            <a:extLst>
              <a:ext uri="{FF2B5EF4-FFF2-40B4-BE49-F238E27FC236}">
                <a16:creationId xmlns:a16="http://schemas.microsoft.com/office/drawing/2014/main" id="{5291E8A6-B32C-4002-A953-F28685D59649}"/>
              </a:ext>
            </a:extLst>
          </p:cNvPr>
          <p:cNvGraphicFramePr>
            <a:graphicFrameLocks noChangeAspect="1"/>
          </p:cNvGraphicFramePr>
          <p:nvPr>
            <p:extLst>
              <p:ext uri="{D42A27DB-BD31-4B8C-83A1-F6EECF244321}">
                <p14:modId xmlns:p14="http://schemas.microsoft.com/office/powerpoint/2010/main" val="1617021994"/>
              </p:ext>
            </p:extLst>
          </p:nvPr>
        </p:nvGraphicFramePr>
        <p:xfrm>
          <a:off x="1063038" y="4987771"/>
          <a:ext cx="1342537" cy="342931"/>
        </p:xfrm>
        <a:graphic>
          <a:graphicData uri="http://schemas.openxmlformats.org/presentationml/2006/ole">
            <mc:AlternateContent xmlns:mc="http://schemas.openxmlformats.org/markup-compatibility/2006">
              <mc:Choice xmlns:v="urn:schemas-microsoft-com:vml" Requires="v">
                <p:oleObj spid="_x0000_s72768" name="Equation" r:id="rId7" imgW="1091880" imgH="279360" progId="Equation.DSMT4">
                  <p:embed/>
                </p:oleObj>
              </mc:Choice>
              <mc:Fallback>
                <p:oleObj name="Equation" r:id="rId7" imgW="1091880" imgH="279360" progId="Equation.DSMT4">
                  <p:embed/>
                  <p:pic>
                    <p:nvPicPr>
                      <p:cNvPr id="9" name="Object 8">
                        <a:extLst>
                          <a:ext uri="{FF2B5EF4-FFF2-40B4-BE49-F238E27FC236}">
                            <a16:creationId xmlns:a16="http://schemas.microsoft.com/office/drawing/2014/main" id="{E13A86E7-E00A-4918-B96E-F29C1C6C3EBB}"/>
                          </a:ext>
                        </a:extLst>
                      </p:cNvPr>
                      <p:cNvPicPr>
                        <a:picLocks noChangeAspect="1" noChangeArrowheads="1"/>
                      </p:cNvPicPr>
                      <p:nvPr/>
                    </p:nvPicPr>
                    <p:blipFill>
                      <a:blip r:embed="rId8"/>
                      <a:srcRect/>
                      <a:stretch>
                        <a:fillRect/>
                      </a:stretch>
                    </p:blipFill>
                    <p:spPr bwMode="auto">
                      <a:xfrm>
                        <a:off x="1063038" y="4987771"/>
                        <a:ext cx="1342537" cy="342931"/>
                      </a:xfrm>
                      <a:prstGeom prst="rect">
                        <a:avLst/>
                      </a:prstGeom>
                      <a:noFill/>
                    </p:spPr>
                  </p:pic>
                </p:oleObj>
              </mc:Fallback>
            </mc:AlternateContent>
          </a:graphicData>
        </a:graphic>
      </p:graphicFrame>
    </p:spTree>
    <p:extLst>
      <p:ext uri="{BB962C8B-B14F-4D97-AF65-F5344CB8AC3E}">
        <p14:creationId xmlns:p14="http://schemas.microsoft.com/office/powerpoint/2010/main" val="3890463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A518599-EC12-4319-B1A5-9B7F1FF9EE22}"/>
              </a:ext>
            </a:extLst>
          </p:cNvPr>
          <p:cNvSpPr txBox="1"/>
          <p:nvPr/>
        </p:nvSpPr>
        <p:spPr>
          <a:xfrm>
            <a:off x="442856" y="406295"/>
            <a:ext cx="6450313" cy="430887"/>
          </a:xfrm>
          <a:prstGeom prst="rect">
            <a:avLst/>
          </a:prstGeom>
          <a:noFill/>
        </p:spPr>
        <p:txBody>
          <a:bodyPr wrap="square" rtlCol="0">
            <a:spAutoFit/>
          </a:bodyPr>
          <a:lstStyle/>
          <a:p>
            <a:r>
              <a:rPr lang="en-US" sz="2200" b="1" dirty="0">
                <a:solidFill>
                  <a:srgbClr val="006699"/>
                </a:solidFill>
              </a:rPr>
              <a:t>Step 4   Effective Nozzle Diameter</a:t>
            </a:r>
          </a:p>
        </p:txBody>
      </p:sp>
      <p:sp>
        <p:nvSpPr>
          <p:cNvPr id="3" name="Rectangle 2">
            <a:extLst>
              <a:ext uri="{FF2B5EF4-FFF2-40B4-BE49-F238E27FC236}">
                <a16:creationId xmlns:a16="http://schemas.microsoft.com/office/drawing/2014/main" id="{7B6C43E7-5842-43D6-9F86-D57C39B7E12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DA450B56-2FB8-4D31-9C08-A921B97C6190}"/>
              </a:ext>
            </a:extLst>
          </p:cNvPr>
          <p:cNvGraphicFramePr>
            <a:graphicFrameLocks noChangeAspect="1"/>
          </p:cNvGraphicFramePr>
          <p:nvPr>
            <p:extLst>
              <p:ext uri="{D42A27DB-BD31-4B8C-83A1-F6EECF244321}">
                <p14:modId xmlns:p14="http://schemas.microsoft.com/office/powerpoint/2010/main" val="976067445"/>
              </p:ext>
            </p:extLst>
          </p:nvPr>
        </p:nvGraphicFramePr>
        <p:xfrm>
          <a:off x="947128" y="1819402"/>
          <a:ext cx="1444380" cy="469858"/>
        </p:xfrm>
        <a:graphic>
          <a:graphicData uri="http://schemas.openxmlformats.org/presentationml/2006/ole">
            <mc:AlternateContent xmlns:mc="http://schemas.openxmlformats.org/markup-compatibility/2006">
              <mc:Choice xmlns:v="urn:schemas-microsoft-com:vml" Requires="v">
                <p:oleObj spid="_x0000_s73769" name="Equation" r:id="rId3" imgW="787058" imgH="253890" progId="Equation.DSMT4">
                  <p:embed/>
                </p:oleObj>
              </mc:Choice>
              <mc:Fallback>
                <p:oleObj name="Equation" r:id="rId3" imgW="787058" imgH="25389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128" y="1819402"/>
                        <a:ext cx="1444380" cy="469858"/>
                      </a:xfrm>
                      <a:prstGeom prst="rect">
                        <a:avLst/>
                      </a:prstGeom>
                      <a:noFill/>
                    </p:spPr>
                  </p:pic>
                </p:oleObj>
              </mc:Fallback>
            </mc:AlternateContent>
          </a:graphicData>
        </a:graphic>
      </p:graphicFrame>
      <p:sp>
        <p:nvSpPr>
          <p:cNvPr id="8" name="Rectangle 4">
            <a:extLst>
              <a:ext uri="{FF2B5EF4-FFF2-40B4-BE49-F238E27FC236}">
                <a16:creationId xmlns:a16="http://schemas.microsoft.com/office/drawing/2014/main" id="{68D55DDA-08F7-436D-9823-57103240B965}"/>
              </a:ext>
            </a:extLst>
          </p:cNvPr>
          <p:cNvSpPr>
            <a:spLocks noChangeArrowheads="1"/>
          </p:cNvSpPr>
          <p:nvPr/>
        </p:nvSpPr>
        <p:spPr bwMode="auto">
          <a:xfrm>
            <a:off x="1561513" y="3171824"/>
            <a:ext cx="133382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AFE7780C-5322-4A88-A15E-8BE9CEC848C5}"/>
              </a:ext>
            </a:extLst>
          </p:cNvPr>
          <p:cNvGraphicFramePr>
            <a:graphicFrameLocks noChangeAspect="1"/>
          </p:cNvGraphicFramePr>
          <p:nvPr>
            <p:extLst>
              <p:ext uri="{D42A27DB-BD31-4B8C-83A1-F6EECF244321}">
                <p14:modId xmlns:p14="http://schemas.microsoft.com/office/powerpoint/2010/main" val="4171628277"/>
              </p:ext>
            </p:extLst>
          </p:nvPr>
        </p:nvGraphicFramePr>
        <p:xfrm>
          <a:off x="947128" y="2895721"/>
          <a:ext cx="4497069" cy="435846"/>
        </p:xfrm>
        <a:graphic>
          <a:graphicData uri="http://schemas.openxmlformats.org/presentationml/2006/ole">
            <mc:AlternateContent xmlns:mc="http://schemas.openxmlformats.org/markup-compatibility/2006">
              <mc:Choice xmlns:v="urn:schemas-microsoft-com:vml" Requires="v">
                <p:oleObj spid="_x0000_s73770" name="Equation" r:id="rId5" imgW="3314520" imgH="317160" progId="Equation.DSMT4">
                  <p:embed/>
                </p:oleObj>
              </mc:Choice>
              <mc:Fallback>
                <p:oleObj name="Equation" r:id="rId5" imgW="3314520" imgH="317160" progId="Equation.DSMT4">
                  <p:embed/>
                  <p:pic>
                    <p:nvPicPr>
                      <p:cNvPr id="0" name="Object 3"/>
                      <p:cNvPicPr>
                        <a:picLocks noChangeAspect="1" noChangeArrowheads="1"/>
                      </p:cNvPicPr>
                      <p:nvPr/>
                    </p:nvPicPr>
                    <p:blipFill>
                      <a:blip r:embed="rId6"/>
                      <a:srcRect/>
                      <a:stretch>
                        <a:fillRect/>
                      </a:stretch>
                    </p:blipFill>
                    <p:spPr bwMode="auto">
                      <a:xfrm>
                        <a:off x="947128" y="2895721"/>
                        <a:ext cx="4497069" cy="435846"/>
                      </a:xfrm>
                      <a:prstGeom prst="rect">
                        <a:avLst/>
                      </a:prstGeom>
                      <a:noFill/>
                    </p:spPr>
                  </p:pic>
                </p:oleObj>
              </mc:Fallback>
            </mc:AlternateContent>
          </a:graphicData>
        </a:graphic>
      </p:graphicFrame>
    </p:spTree>
    <p:extLst>
      <p:ext uri="{BB962C8B-B14F-4D97-AF65-F5344CB8AC3E}">
        <p14:creationId xmlns:p14="http://schemas.microsoft.com/office/powerpoint/2010/main" val="1840478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9521614" y="387198"/>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53232C6-E171-456A-A531-DD4B5971B228}"/>
              </a:ext>
            </a:extLst>
          </p:cNvPr>
          <p:cNvSpPr txBox="1"/>
          <p:nvPr/>
        </p:nvSpPr>
        <p:spPr>
          <a:xfrm>
            <a:off x="6983368" y="1443841"/>
            <a:ext cx="4513081" cy="3662541"/>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dirty="0"/>
              <a:t>The band centered at 20 Hz is used an example</a:t>
            </a:r>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endParaRPr lang="en-US" dirty="0"/>
          </a:p>
          <a:p>
            <a:pPr>
              <a:buClr>
                <a:srgbClr val="006699"/>
              </a:buClr>
              <a:buSzPct val="80000"/>
            </a:pPr>
            <a:endParaRPr lang="en-US" dirty="0"/>
          </a:p>
          <a:p>
            <a:pPr marL="285750" indent="-285750">
              <a:buClr>
                <a:srgbClr val="006699"/>
              </a:buClr>
              <a:buSzPct val="80000"/>
              <a:buFont typeface="Arial" panose="020B0604020202020204" pitchFamily="34" charset="0"/>
              <a:buChar char="•"/>
            </a:pPr>
            <a:r>
              <a:rPr lang="en-US" sz="1700" dirty="0"/>
              <a:t>The normalized power spectrum for his </a:t>
            </a:r>
            <a:r>
              <a:rPr lang="en-US" sz="1700" dirty="0" err="1"/>
              <a:t>Strohaul</a:t>
            </a:r>
            <a:r>
              <a:rPr lang="en-US" sz="1700" dirty="0"/>
              <a:t> number is</a:t>
            </a:r>
          </a:p>
        </p:txBody>
      </p:sp>
      <p:sp>
        <p:nvSpPr>
          <p:cNvPr id="6" name="TextBox 5">
            <a:extLst>
              <a:ext uri="{FF2B5EF4-FFF2-40B4-BE49-F238E27FC236}">
                <a16:creationId xmlns:a16="http://schemas.microsoft.com/office/drawing/2014/main" id="{3A518599-EC12-4319-B1A5-9B7F1FF9EE22}"/>
              </a:ext>
            </a:extLst>
          </p:cNvPr>
          <p:cNvSpPr txBox="1"/>
          <p:nvPr/>
        </p:nvSpPr>
        <p:spPr>
          <a:xfrm>
            <a:off x="442856" y="406295"/>
            <a:ext cx="7280306" cy="430887"/>
          </a:xfrm>
          <a:prstGeom prst="rect">
            <a:avLst/>
          </a:prstGeom>
          <a:noFill/>
        </p:spPr>
        <p:txBody>
          <a:bodyPr wrap="square" rtlCol="0">
            <a:spAutoFit/>
          </a:bodyPr>
          <a:lstStyle/>
          <a:p>
            <a:r>
              <a:rPr lang="en-US" sz="2200" b="1" dirty="0">
                <a:solidFill>
                  <a:srgbClr val="006699"/>
                </a:solidFill>
              </a:rPr>
              <a:t>Step 5   </a:t>
            </a:r>
            <a:r>
              <a:rPr lang="en-US" sz="2200" b="1" dirty="0" err="1">
                <a:solidFill>
                  <a:srgbClr val="006699"/>
                </a:solidFill>
              </a:rPr>
              <a:t>Strouhal</a:t>
            </a:r>
            <a:r>
              <a:rPr lang="en-US" sz="2200" b="1" dirty="0">
                <a:solidFill>
                  <a:srgbClr val="006699"/>
                </a:solidFill>
              </a:rPr>
              <a:t> Number &amp; Power for each Frequency Band</a:t>
            </a:r>
          </a:p>
        </p:txBody>
      </p:sp>
      <p:pic>
        <p:nvPicPr>
          <p:cNvPr id="3" name="Picture 2">
            <a:extLst>
              <a:ext uri="{FF2B5EF4-FFF2-40B4-BE49-F238E27FC236}">
                <a16:creationId xmlns:a16="http://schemas.microsoft.com/office/drawing/2014/main" id="{828ACBD8-CB49-4A8E-A831-961A7E3ED333}"/>
              </a:ext>
            </a:extLst>
          </p:cNvPr>
          <p:cNvPicPr>
            <a:picLocks noChangeAspect="1"/>
          </p:cNvPicPr>
          <p:nvPr/>
        </p:nvPicPr>
        <p:blipFill>
          <a:blip r:embed="rId3"/>
          <a:stretch>
            <a:fillRect/>
          </a:stretch>
        </p:blipFill>
        <p:spPr>
          <a:xfrm>
            <a:off x="588804" y="1621831"/>
            <a:ext cx="5933333" cy="4400000"/>
          </a:xfrm>
          <a:prstGeom prst="rect">
            <a:avLst/>
          </a:prstGeom>
        </p:spPr>
      </p:pic>
      <p:sp>
        <p:nvSpPr>
          <p:cNvPr id="7" name="Rectangle 2">
            <a:extLst>
              <a:ext uri="{FF2B5EF4-FFF2-40B4-BE49-F238E27FC236}">
                <a16:creationId xmlns:a16="http://schemas.microsoft.com/office/drawing/2014/main" id="{14CD5F22-C957-4DBE-BB24-A63D09F5BC62}"/>
              </a:ext>
            </a:extLst>
          </p:cNvPr>
          <p:cNvSpPr>
            <a:spLocks noChangeArrowheads="1"/>
          </p:cNvSpPr>
          <p:nvPr/>
        </p:nvSpPr>
        <p:spPr bwMode="auto">
          <a:xfrm>
            <a:off x="7723162" y="2699516"/>
            <a:ext cx="151255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B6B45C7F-2F3F-4A75-A62F-6336E3C9C753}"/>
              </a:ext>
            </a:extLst>
          </p:cNvPr>
          <p:cNvGraphicFramePr>
            <a:graphicFrameLocks noChangeAspect="1"/>
          </p:cNvGraphicFramePr>
          <p:nvPr>
            <p:extLst>
              <p:ext uri="{D42A27DB-BD31-4B8C-83A1-F6EECF244321}">
                <p14:modId xmlns:p14="http://schemas.microsoft.com/office/powerpoint/2010/main" val="1811610041"/>
              </p:ext>
            </p:extLst>
          </p:nvPr>
        </p:nvGraphicFramePr>
        <p:xfrm>
          <a:off x="7475309" y="2376350"/>
          <a:ext cx="950487" cy="646331"/>
        </p:xfrm>
        <a:graphic>
          <a:graphicData uri="http://schemas.openxmlformats.org/presentationml/2006/ole">
            <mc:AlternateContent xmlns:mc="http://schemas.openxmlformats.org/markup-compatibility/2006">
              <mc:Choice xmlns:v="urn:schemas-microsoft-com:vml" Requires="v">
                <p:oleObj spid="_x0000_s74819" name="Equation" r:id="rId4" imgW="710891" imgH="482391" progId="Equation.DSMT4">
                  <p:embed/>
                </p:oleObj>
              </mc:Choice>
              <mc:Fallback>
                <p:oleObj name="Equation" r:id="rId4" imgW="710891" imgH="482391"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5309" y="2376350"/>
                        <a:ext cx="950487" cy="646331"/>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61CD6458-FAE0-4550-B355-64017D204B62}"/>
              </a:ext>
            </a:extLst>
          </p:cNvPr>
          <p:cNvGraphicFramePr>
            <a:graphicFrameLocks noChangeAspect="1"/>
          </p:cNvGraphicFramePr>
          <p:nvPr>
            <p:extLst>
              <p:ext uri="{D42A27DB-BD31-4B8C-83A1-F6EECF244321}">
                <p14:modId xmlns:p14="http://schemas.microsoft.com/office/powerpoint/2010/main" val="358113190"/>
              </p:ext>
            </p:extLst>
          </p:nvPr>
        </p:nvGraphicFramePr>
        <p:xfrm>
          <a:off x="7422252" y="3339995"/>
          <a:ext cx="3249172" cy="660915"/>
        </p:xfrm>
        <a:graphic>
          <a:graphicData uri="http://schemas.openxmlformats.org/presentationml/2006/ole">
            <mc:AlternateContent xmlns:mc="http://schemas.openxmlformats.org/markup-compatibility/2006">
              <mc:Choice xmlns:v="urn:schemas-microsoft-com:vml" Requires="v">
                <p:oleObj spid="_x0000_s74820" name="Equation" r:id="rId6" imgW="3098520" imgH="634680" progId="Equation.DSMT4">
                  <p:embed/>
                </p:oleObj>
              </mc:Choice>
              <mc:Fallback>
                <p:oleObj name="Equation" r:id="rId6" imgW="3098520" imgH="634680" progId="Equation.DSMT4">
                  <p:embed/>
                  <p:pic>
                    <p:nvPicPr>
                      <p:cNvPr id="0" name="Object 3"/>
                      <p:cNvPicPr>
                        <a:picLocks noChangeAspect="1" noChangeArrowheads="1"/>
                      </p:cNvPicPr>
                      <p:nvPr/>
                    </p:nvPicPr>
                    <p:blipFill>
                      <a:blip r:embed="rId7"/>
                      <a:srcRect/>
                      <a:stretch>
                        <a:fillRect/>
                      </a:stretch>
                    </p:blipFill>
                    <p:spPr bwMode="auto">
                      <a:xfrm>
                        <a:off x="7422252" y="3339995"/>
                        <a:ext cx="3249172" cy="660915"/>
                      </a:xfrm>
                      <a:prstGeom prst="rect">
                        <a:avLst/>
                      </a:prstGeom>
                      <a:noFill/>
                    </p:spPr>
                  </p:pic>
                </p:oleObj>
              </mc:Fallback>
            </mc:AlternateContent>
          </a:graphicData>
        </a:graphic>
      </p:graphicFrame>
      <p:sp>
        <p:nvSpPr>
          <p:cNvPr id="11" name="Rectangle 6">
            <a:extLst>
              <a:ext uri="{FF2B5EF4-FFF2-40B4-BE49-F238E27FC236}">
                <a16:creationId xmlns:a16="http://schemas.microsoft.com/office/drawing/2014/main" id="{738AF0AC-BBCB-4477-80BE-40A86BF077D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a:extLst>
              <a:ext uri="{FF2B5EF4-FFF2-40B4-BE49-F238E27FC236}">
                <a16:creationId xmlns:a16="http://schemas.microsoft.com/office/drawing/2014/main" id="{A0F73AB1-89A8-4D0E-B0F5-18AC954910BA}"/>
              </a:ext>
            </a:extLst>
          </p:cNvPr>
          <p:cNvGraphicFramePr>
            <a:graphicFrameLocks noChangeAspect="1"/>
          </p:cNvGraphicFramePr>
          <p:nvPr>
            <p:extLst>
              <p:ext uri="{D42A27DB-BD31-4B8C-83A1-F6EECF244321}">
                <p14:modId xmlns:p14="http://schemas.microsoft.com/office/powerpoint/2010/main" val="319102116"/>
              </p:ext>
            </p:extLst>
          </p:nvPr>
        </p:nvGraphicFramePr>
        <p:xfrm>
          <a:off x="7950552" y="5335089"/>
          <a:ext cx="2636275" cy="703802"/>
        </p:xfrm>
        <a:graphic>
          <a:graphicData uri="http://schemas.openxmlformats.org/presentationml/2006/ole">
            <mc:AlternateContent xmlns:mc="http://schemas.openxmlformats.org/markup-compatibility/2006">
              <mc:Choice xmlns:v="urn:schemas-microsoft-com:vml" Requires="v">
                <p:oleObj spid="_x0000_s74821" name="Equation" r:id="rId8" imgW="2108200" imgH="558800" progId="Equation.DSMT4">
                  <p:embed/>
                </p:oleObj>
              </mc:Choice>
              <mc:Fallback>
                <p:oleObj name="Equation" r:id="rId8" imgW="2108200" imgH="5588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50552" y="5335089"/>
                        <a:ext cx="2636275" cy="703802"/>
                      </a:xfrm>
                      <a:prstGeom prst="rect">
                        <a:avLst/>
                      </a:prstGeom>
                      <a:noFill/>
                    </p:spPr>
                  </p:pic>
                </p:oleObj>
              </mc:Fallback>
            </mc:AlternateContent>
          </a:graphicData>
        </a:graphic>
      </p:graphicFrame>
    </p:spTree>
    <p:extLst>
      <p:ext uri="{BB962C8B-B14F-4D97-AF65-F5344CB8AC3E}">
        <p14:creationId xmlns:p14="http://schemas.microsoft.com/office/powerpoint/2010/main" val="1467570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53232C6-E171-456A-A531-DD4B5971B228}"/>
              </a:ext>
            </a:extLst>
          </p:cNvPr>
          <p:cNvSpPr txBox="1"/>
          <p:nvPr/>
        </p:nvSpPr>
        <p:spPr>
          <a:xfrm>
            <a:off x="576776" y="1443841"/>
            <a:ext cx="10919674" cy="4801314"/>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dirty="0"/>
              <a:t>The bandwidth for the one-third octave band centered at 20 Hz (band b=1) is</a:t>
            </a:r>
          </a:p>
          <a:p>
            <a:pPr marL="285750" indent="-285750">
              <a:buClr>
                <a:srgbClr val="006699"/>
              </a:buClr>
              <a:buSzPct val="80000"/>
              <a:buFont typeface="Arial" panose="020B0604020202020204" pitchFamily="34" charset="0"/>
              <a:buChar char="•"/>
            </a:pPr>
            <a:endParaRPr lang="en-US" dirty="0"/>
          </a:p>
          <a:p>
            <a:pPr>
              <a:buClr>
                <a:srgbClr val="006699"/>
              </a:buClr>
              <a:buSzPct val="80000"/>
            </a:pPr>
            <a:r>
              <a:rPr lang="en-US" dirty="0"/>
              <a:t>	</a:t>
            </a:r>
            <a:r>
              <a:rPr lang="en-US" sz="1700" dirty="0">
                <a:latin typeface="Times New Roman" panose="02020603050405020304" pitchFamily="18" charset="0"/>
                <a:cs typeface="Times New Roman" panose="02020603050405020304" pitchFamily="18" charset="0"/>
                <a:sym typeface="Symbol" panose="05050102010706020507" pitchFamily="18" charset="2"/>
              </a:rPr>
              <a:t>f</a:t>
            </a:r>
            <a:r>
              <a:rPr lang="en-US" sz="1700" baseline="-25000" dirty="0">
                <a:latin typeface="Times New Roman" panose="02020603050405020304" pitchFamily="18" charset="0"/>
                <a:cs typeface="Times New Roman" panose="02020603050405020304" pitchFamily="18" charset="0"/>
                <a:sym typeface="Symbol" panose="05050102010706020507" pitchFamily="18" charset="2"/>
              </a:rPr>
              <a:t>1</a:t>
            </a:r>
            <a:r>
              <a:rPr lang="en-US" sz="1700" dirty="0">
                <a:latin typeface="Times New Roman" panose="02020603050405020304" pitchFamily="18" charset="0"/>
                <a:cs typeface="Times New Roman" panose="02020603050405020304" pitchFamily="18" charset="0"/>
                <a:sym typeface="Symbol" panose="05050102010706020507" pitchFamily="18" charset="2"/>
              </a:rPr>
              <a:t> = 0.232 f</a:t>
            </a:r>
            <a:r>
              <a:rPr lang="en-US" sz="1700" baseline="-25000" dirty="0">
                <a:latin typeface="Times New Roman" panose="02020603050405020304" pitchFamily="18" charset="0"/>
                <a:cs typeface="Times New Roman" panose="02020603050405020304" pitchFamily="18" charset="0"/>
                <a:sym typeface="Symbol" panose="05050102010706020507" pitchFamily="18" charset="2"/>
              </a:rPr>
              <a:t>1</a:t>
            </a:r>
            <a:r>
              <a:rPr lang="en-US" sz="1700" dirty="0">
                <a:latin typeface="Times New Roman" panose="02020603050405020304" pitchFamily="18" charset="0"/>
                <a:cs typeface="Times New Roman" panose="02020603050405020304" pitchFamily="18" charset="0"/>
                <a:sym typeface="Symbol" panose="05050102010706020507" pitchFamily="18" charset="2"/>
              </a:rPr>
              <a:t> = </a:t>
            </a:r>
            <a:r>
              <a:rPr lang="en-US" sz="1700" dirty="0">
                <a:latin typeface="Times New Roman" panose="02020603050405020304" pitchFamily="18" charset="0"/>
                <a:cs typeface="Times New Roman" panose="02020603050405020304" pitchFamily="18" charset="0"/>
              </a:rPr>
              <a:t>0.232 (20 Hz)  = 4.63 Hz </a:t>
            </a:r>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r>
              <a:rPr lang="en-US" dirty="0"/>
              <a:t>The sound power level for a given one-third octave band is</a:t>
            </a:r>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r>
              <a:rPr lang="en-US" dirty="0"/>
              <a:t>The sound power level for the 20 Hz band is</a:t>
            </a:r>
          </a:p>
          <a:p>
            <a:pPr marL="285750" indent="-285750">
              <a:buClr>
                <a:srgbClr val="006699"/>
              </a:buClr>
              <a:buSzPct val="80000"/>
              <a:buFont typeface="Arial" panose="020B0604020202020204" pitchFamily="34" charset="0"/>
              <a:buChar char="•"/>
            </a:pPr>
            <a:endParaRPr lang="en-US" dirty="0"/>
          </a:p>
          <a:p>
            <a:pPr>
              <a:buClr>
                <a:srgbClr val="006699"/>
              </a:buClr>
              <a:buSzPct val="80000"/>
            </a:pPr>
            <a:endParaRPr lang="en-US" dirty="0"/>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3A518599-EC12-4319-B1A5-9B7F1FF9EE22}"/>
              </a:ext>
            </a:extLst>
          </p:cNvPr>
          <p:cNvSpPr txBox="1"/>
          <p:nvPr/>
        </p:nvSpPr>
        <p:spPr>
          <a:xfrm>
            <a:off x="442856" y="406295"/>
            <a:ext cx="6450313" cy="430887"/>
          </a:xfrm>
          <a:prstGeom prst="rect">
            <a:avLst/>
          </a:prstGeom>
          <a:noFill/>
        </p:spPr>
        <p:txBody>
          <a:bodyPr wrap="square" rtlCol="0">
            <a:spAutoFit/>
          </a:bodyPr>
          <a:lstStyle/>
          <a:p>
            <a:r>
              <a:rPr lang="en-US" sz="2200" b="1" dirty="0">
                <a:solidFill>
                  <a:srgbClr val="006699"/>
                </a:solidFill>
              </a:rPr>
              <a:t>Step 5   Continued with Power Calculation</a:t>
            </a:r>
          </a:p>
        </p:txBody>
      </p:sp>
      <p:sp>
        <p:nvSpPr>
          <p:cNvPr id="7" name="Rectangle 2">
            <a:extLst>
              <a:ext uri="{FF2B5EF4-FFF2-40B4-BE49-F238E27FC236}">
                <a16:creationId xmlns:a16="http://schemas.microsoft.com/office/drawing/2014/main" id="{14CD5F22-C957-4DBE-BB24-A63D09F5BC62}"/>
              </a:ext>
            </a:extLst>
          </p:cNvPr>
          <p:cNvSpPr>
            <a:spLocks noChangeArrowheads="1"/>
          </p:cNvSpPr>
          <p:nvPr/>
        </p:nvSpPr>
        <p:spPr bwMode="auto">
          <a:xfrm>
            <a:off x="7723162" y="2699516"/>
            <a:ext cx="151255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6">
            <a:extLst>
              <a:ext uri="{FF2B5EF4-FFF2-40B4-BE49-F238E27FC236}">
                <a16:creationId xmlns:a16="http://schemas.microsoft.com/office/drawing/2014/main" id="{738AF0AC-BBCB-4477-80BE-40A86BF077D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8A03D60-5070-478F-959C-C36DFC61C4C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F488A1CB-B8B2-48EB-937F-6B03213E87E7}"/>
              </a:ext>
            </a:extLst>
          </p:cNvPr>
          <p:cNvGraphicFramePr>
            <a:graphicFrameLocks noChangeAspect="1"/>
          </p:cNvGraphicFramePr>
          <p:nvPr>
            <p:extLst>
              <p:ext uri="{D42A27DB-BD31-4B8C-83A1-F6EECF244321}">
                <p14:modId xmlns:p14="http://schemas.microsoft.com/office/powerpoint/2010/main" val="3580403239"/>
              </p:ext>
            </p:extLst>
          </p:nvPr>
        </p:nvGraphicFramePr>
        <p:xfrm>
          <a:off x="1519310" y="3429000"/>
          <a:ext cx="4249305" cy="672142"/>
        </p:xfrm>
        <a:graphic>
          <a:graphicData uri="http://schemas.openxmlformats.org/presentationml/2006/ole">
            <mc:AlternateContent xmlns:mc="http://schemas.openxmlformats.org/markup-compatibility/2006">
              <mc:Choice xmlns:v="urn:schemas-microsoft-com:vml" Requires="v">
                <p:oleObj spid="_x0000_s75819" name="Equation" r:id="rId3" imgW="3556000" imgH="558800" progId="Equation.DSMT4">
                  <p:embed/>
                </p:oleObj>
              </mc:Choice>
              <mc:Fallback>
                <p:oleObj name="Equation" r:id="rId3" imgW="3556000" imgH="558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310" y="3429000"/>
                        <a:ext cx="4249305" cy="672142"/>
                      </a:xfrm>
                      <a:prstGeom prst="rect">
                        <a:avLst/>
                      </a:prstGeom>
                      <a:noFill/>
                    </p:spPr>
                  </p:pic>
                </p:oleObj>
              </mc:Fallback>
            </mc:AlternateContent>
          </a:graphicData>
        </a:graphic>
      </p:graphicFrame>
      <p:sp>
        <p:nvSpPr>
          <p:cNvPr id="16" name="Rectangle 6">
            <a:extLst>
              <a:ext uri="{FF2B5EF4-FFF2-40B4-BE49-F238E27FC236}">
                <a16:creationId xmlns:a16="http://schemas.microsoft.com/office/drawing/2014/main" id="{BE109C10-8E38-4FCB-91B8-93A86EB59EDD}"/>
              </a:ext>
            </a:extLst>
          </p:cNvPr>
          <p:cNvSpPr>
            <a:spLocks noChangeArrowheads="1"/>
          </p:cNvSpPr>
          <p:nvPr/>
        </p:nvSpPr>
        <p:spPr bwMode="auto">
          <a:xfrm>
            <a:off x="1617784" y="5207259"/>
            <a:ext cx="118626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7" name="Object 16">
            <a:extLst>
              <a:ext uri="{FF2B5EF4-FFF2-40B4-BE49-F238E27FC236}">
                <a16:creationId xmlns:a16="http://schemas.microsoft.com/office/drawing/2014/main" id="{2340635B-8D27-49B8-9678-D7FF19B75409}"/>
              </a:ext>
            </a:extLst>
          </p:cNvPr>
          <p:cNvGraphicFramePr>
            <a:graphicFrameLocks noChangeAspect="1"/>
          </p:cNvGraphicFramePr>
          <p:nvPr>
            <p:extLst>
              <p:ext uri="{D42A27DB-BD31-4B8C-83A1-F6EECF244321}">
                <p14:modId xmlns:p14="http://schemas.microsoft.com/office/powerpoint/2010/main" val="3266352470"/>
              </p:ext>
            </p:extLst>
          </p:nvPr>
        </p:nvGraphicFramePr>
        <p:xfrm>
          <a:off x="1519310" y="5137475"/>
          <a:ext cx="5936567" cy="677274"/>
        </p:xfrm>
        <a:graphic>
          <a:graphicData uri="http://schemas.openxmlformats.org/presentationml/2006/ole">
            <mc:AlternateContent xmlns:mc="http://schemas.openxmlformats.org/markup-compatibility/2006">
              <mc:Choice xmlns:v="urn:schemas-microsoft-com:vml" Requires="v">
                <p:oleObj spid="_x0000_s75820" name="Equation" r:id="rId5" imgW="5829120" imgH="660240" progId="Equation.DSMT4">
                  <p:embed/>
                </p:oleObj>
              </mc:Choice>
              <mc:Fallback>
                <p:oleObj name="Equation" r:id="rId5" imgW="5829120" imgH="660240" progId="Equation.DSMT4">
                  <p:embed/>
                  <p:pic>
                    <p:nvPicPr>
                      <p:cNvPr id="0" name="Object 5"/>
                      <p:cNvPicPr>
                        <a:picLocks noChangeAspect="1" noChangeArrowheads="1"/>
                      </p:cNvPicPr>
                      <p:nvPr/>
                    </p:nvPicPr>
                    <p:blipFill>
                      <a:blip r:embed="rId6"/>
                      <a:srcRect/>
                      <a:stretch>
                        <a:fillRect/>
                      </a:stretch>
                    </p:blipFill>
                    <p:spPr bwMode="auto">
                      <a:xfrm>
                        <a:off x="1519310" y="5137475"/>
                        <a:ext cx="5936567" cy="677274"/>
                      </a:xfrm>
                      <a:prstGeom prst="rect">
                        <a:avLst/>
                      </a:prstGeom>
                      <a:noFill/>
                    </p:spPr>
                  </p:pic>
                </p:oleObj>
              </mc:Fallback>
            </mc:AlternateContent>
          </a:graphicData>
        </a:graphic>
      </p:graphicFrame>
    </p:spTree>
    <p:extLst>
      <p:ext uri="{BB962C8B-B14F-4D97-AF65-F5344CB8AC3E}">
        <p14:creationId xmlns:p14="http://schemas.microsoft.com/office/powerpoint/2010/main" val="1101672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53232C6-E171-456A-A531-DD4B5971B228}"/>
              </a:ext>
            </a:extLst>
          </p:cNvPr>
          <p:cNvSpPr txBox="1"/>
          <p:nvPr/>
        </p:nvSpPr>
        <p:spPr>
          <a:xfrm>
            <a:off x="6248676" y="1278852"/>
            <a:ext cx="5779201" cy="4955203"/>
          </a:xfrm>
          <a:prstGeom prst="rect">
            <a:avLst/>
          </a:prstGeom>
          <a:noFill/>
        </p:spPr>
        <p:txBody>
          <a:bodyPr wrap="square" rtlCol="0">
            <a:spAutoFit/>
          </a:bodyPr>
          <a:lstStyle/>
          <a:p>
            <a:pPr marL="285750" indent="-285750">
              <a:spcBef>
                <a:spcPts val="600"/>
              </a:spcBef>
              <a:spcAft>
                <a:spcPts val="600"/>
              </a:spcAft>
              <a:buClr>
                <a:srgbClr val="006699"/>
              </a:buClr>
              <a:buSzPct val="80000"/>
              <a:buFont typeface="Arial" panose="020B0604020202020204" pitchFamily="34" charset="0"/>
              <a:buChar char="•"/>
            </a:pPr>
            <a:r>
              <a:rPr lang="en-US" sz="1700" dirty="0"/>
              <a:t>Allocate the sources along the exhaust flow centerline for each frequency band</a:t>
            </a:r>
          </a:p>
          <a:p>
            <a:pPr marL="285750" indent="-285750">
              <a:spcBef>
                <a:spcPts val="600"/>
              </a:spcBef>
              <a:spcAft>
                <a:spcPts val="600"/>
              </a:spcAft>
              <a:buClr>
                <a:srgbClr val="006699"/>
              </a:buClr>
              <a:buSzPct val="80000"/>
              <a:buFont typeface="Arial" panose="020B0604020202020204" pitchFamily="34" charset="0"/>
              <a:buChar char="•"/>
            </a:pPr>
            <a:r>
              <a:rPr lang="en-US" sz="1700" dirty="0"/>
              <a:t>Use graph at left if applicable</a:t>
            </a:r>
          </a:p>
          <a:p>
            <a:pPr marL="285750" indent="-285750">
              <a:spcBef>
                <a:spcPts val="600"/>
              </a:spcBef>
              <a:spcAft>
                <a:spcPts val="1200"/>
              </a:spcAft>
              <a:buClr>
                <a:srgbClr val="006699"/>
              </a:buClr>
              <a:buSzPct val="80000"/>
              <a:buFont typeface="Arial" panose="020B0604020202020204" pitchFamily="34" charset="0"/>
              <a:buChar char="•"/>
            </a:pPr>
            <a:r>
              <a:rPr lang="en-US" sz="1700" dirty="0"/>
              <a:t>Use Eldred-Wilby method for</a:t>
            </a:r>
            <a:endParaRPr lang="en-US" dirty="0"/>
          </a:p>
          <a:p>
            <a:pPr lvl="0"/>
            <a:r>
              <a:rPr lang="en-US" sz="1700" dirty="0"/>
              <a:t>	deflected, single 45</a:t>
            </a:r>
            <a:r>
              <a:rPr lang="en-US" sz="1700" dirty="0">
                <a:sym typeface="Symbol" panose="05050102010706020507" pitchFamily="18" charset="2"/>
              </a:rPr>
              <a:t></a:t>
            </a:r>
            <a:r>
              <a:rPr lang="en-US" sz="1700" dirty="0"/>
              <a:t> plate</a:t>
            </a:r>
          </a:p>
          <a:p>
            <a:pPr lvl="0"/>
            <a:r>
              <a:rPr lang="en-US" sz="1700" dirty="0"/>
              <a:t>	deflected, 90</a:t>
            </a:r>
            <a:r>
              <a:rPr lang="en-US" sz="1700" dirty="0">
                <a:sym typeface="Symbol" panose="05050102010706020507" pitchFamily="18" charset="2"/>
              </a:rPr>
              <a:t></a:t>
            </a:r>
            <a:r>
              <a:rPr lang="en-US" sz="1700" dirty="0"/>
              <a:t> flat plate, conical diffuser, or 	wedge</a:t>
            </a:r>
          </a:p>
          <a:p>
            <a:pPr>
              <a:buClr>
                <a:srgbClr val="006699"/>
              </a:buClr>
              <a:buSzPct val="80000"/>
            </a:pPr>
            <a:endParaRPr lang="en-US" dirty="0"/>
          </a:p>
          <a:p>
            <a:pPr marL="285750" indent="-285750">
              <a:buClr>
                <a:srgbClr val="006699"/>
              </a:buClr>
              <a:buSzPct val="8000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S = 0.0138   for 20 Hz</a:t>
            </a:r>
          </a:p>
          <a:p>
            <a:pPr marL="285750" indent="-285750">
              <a:buClr>
                <a:srgbClr val="006699"/>
              </a:buClr>
              <a:buSzPct val="80000"/>
              <a:buFont typeface="Arial" panose="020B0604020202020204" pitchFamily="34" charset="0"/>
              <a:buChar char="•"/>
            </a:pPr>
            <a:endParaRPr lang="en-US" sz="1700" dirty="0">
              <a:cs typeface="Times New Roman" panose="02020603050405020304" pitchFamily="18" charset="0"/>
            </a:endParaRPr>
          </a:p>
          <a:p>
            <a:pPr marL="285750" indent="-285750">
              <a:spcBef>
                <a:spcPts val="600"/>
              </a:spcBef>
              <a:spcAft>
                <a:spcPts val="600"/>
              </a:spcAft>
              <a:buClr>
                <a:srgbClr val="006699"/>
              </a:buClr>
              <a:buSzPct val="80000"/>
              <a:buFont typeface="Arial" panose="020B0604020202020204" pitchFamily="34" charset="0"/>
              <a:buChar char="•"/>
            </a:pPr>
            <a:r>
              <a:rPr lang="en-US" sz="1700" dirty="0">
                <a:cs typeface="Times New Roman" panose="02020603050405020304" pitchFamily="18" charset="0"/>
              </a:rPr>
              <a:t>Example problem is 90</a:t>
            </a:r>
            <a:r>
              <a:rPr lang="en-US" sz="1600" dirty="0">
                <a:sym typeface="Symbol" panose="05050102010706020507" pitchFamily="18" charset="2"/>
              </a:rPr>
              <a:t></a:t>
            </a:r>
            <a:r>
              <a:rPr lang="en-US" sz="1700" dirty="0">
                <a:cs typeface="Times New Roman" panose="02020603050405020304" pitchFamily="18" charset="0"/>
              </a:rPr>
              <a:t> flat plate and requires Eldred-Wilby method</a:t>
            </a:r>
          </a:p>
          <a:p>
            <a:pPr marL="285750" indent="-285750">
              <a:spcBef>
                <a:spcPts val="600"/>
              </a:spcBef>
              <a:spcAft>
                <a:spcPts val="600"/>
              </a:spcAft>
              <a:buClr>
                <a:srgbClr val="006699"/>
              </a:buClr>
              <a:buSzPct val="80000"/>
              <a:buFont typeface="Arial" panose="020B0604020202020204" pitchFamily="34" charset="0"/>
              <a:buChar char="•"/>
            </a:pPr>
            <a:r>
              <a:rPr lang="en-US" sz="1700" dirty="0"/>
              <a:t>The calculation steps are omitted for brevity</a:t>
            </a:r>
          </a:p>
          <a:p>
            <a:pPr marL="285750" indent="-285750">
              <a:spcBef>
                <a:spcPts val="600"/>
              </a:spcBef>
              <a:spcAft>
                <a:spcPts val="600"/>
              </a:spcAft>
              <a:buClr>
                <a:srgbClr val="006699"/>
              </a:buClr>
              <a:buSzPct val="80000"/>
              <a:buFont typeface="Arial" panose="020B0604020202020204" pitchFamily="34" charset="0"/>
              <a:buChar char="•"/>
            </a:pPr>
            <a:r>
              <a:rPr lang="en-US" sz="1700" dirty="0"/>
              <a:t>The resulting axial position for 20 Hz is 62.8 meters</a:t>
            </a:r>
          </a:p>
          <a:p>
            <a:pPr marL="285750" indent="-285750">
              <a:buClr>
                <a:srgbClr val="006699"/>
              </a:buClr>
              <a:buSzPct val="80000"/>
              <a:buFont typeface="Arial" panose="020B0604020202020204" pitchFamily="34" charset="0"/>
              <a:buChar char="•"/>
            </a:pPr>
            <a:endParaRPr lang="en-US" sz="1700" dirty="0">
              <a:cs typeface="Times New Roman" panose="02020603050405020304" pitchFamily="18" charset="0"/>
            </a:endParaRPr>
          </a:p>
        </p:txBody>
      </p:sp>
      <p:sp>
        <p:nvSpPr>
          <p:cNvPr id="6" name="TextBox 5">
            <a:extLst>
              <a:ext uri="{FF2B5EF4-FFF2-40B4-BE49-F238E27FC236}">
                <a16:creationId xmlns:a16="http://schemas.microsoft.com/office/drawing/2014/main" id="{3A518599-EC12-4319-B1A5-9B7F1FF9EE22}"/>
              </a:ext>
            </a:extLst>
          </p:cNvPr>
          <p:cNvSpPr txBox="1"/>
          <p:nvPr/>
        </p:nvSpPr>
        <p:spPr>
          <a:xfrm>
            <a:off x="442856" y="406295"/>
            <a:ext cx="6450313" cy="430887"/>
          </a:xfrm>
          <a:prstGeom prst="rect">
            <a:avLst/>
          </a:prstGeom>
          <a:noFill/>
        </p:spPr>
        <p:txBody>
          <a:bodyPr wrap="square" rtlCol="0">
            <a:spAutoFit/>
          </a:bodyPr>
          <a:lstStyle/>
          <a:p>
            <a:r>
              <a:rPr lang="en-US" sz="2200" b="1" dirty="0">
                <a:solidFill>
                  <a:srgbClr val="006699"/>
                </a:solidFill>
              </a:rPr>
              <a:t>Step 6     Source Allocation</a:t>
            </a:r>
          </a:p>
        </p:txBody>
      </p:sp>
      <p:pic>
        <p:nvPicPr>
          <p:cNvPr id="3" name="Picture 2">
            <a:extLst>
              <a:ext uri="{FF2B5EF4-FFF2-40B4-BE49-F238E27FC236}">
                <a16:creationId xmlns:a16="http://schemas.microsoft.com/office/drawing/2014/main" id="{FDEE5B02-81C1-49C4-9CAF-15DCFE58355A}"/>
              </a:ext>
            </a:extLst>
          </p:cNvPr>
          <p:cNvPicPr>
            <a:picLocks noChangeAspect="1"/>
          </p:cNvPicPr>
          <p:nvPr/>
        </p:nvPicPr>
        <p:blipFill>
          <a:blip r:embed="rId2"/>
          <a:stretch>
            <a:fillRect/>
          </a:stretch>
        </p:blipFill>
        <p:spPr>
          <a:xfrm>
            <a:off x="164123" y="1068849"/>
            <a:ext cx="6084553" cy="5255832"/>
          </a:xfrm>
          <a:prstGeom prst="rect">
            <a:avLst/>
          </a:prstGeom>
        </p:spPr>
      </p:pic>
    </p:spTree>
    <p:extLst>
      <p:ext uri="{BB962C8B-B14F-4D97-AF65-F5344CB8AC3E}">
        <p14:creationId xmlns:p14="http://schemas.microsoft.com/office/powerpoint/2010/main" val="43517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A518599-EC12-4319-B1A5-9B7F1FF9EE22}"/>
              </a:ext>
            </a:extLst>
          </p:cNvPr>
          <p:cNvSpPr txBox="1"/>
          <p:nvPr/>
        </p:nvSpPr>
        <p:spPr>
          <a:xfrm>
            <a:off x="442856" y="406295"/>
            <a:ext cx="6450313" cy="430887"/>
          </a:xfrm>
          <a:prstGeom prst="rect">
            <a:avLst/>
          </a:prstGeom>
          <a:noFill/>
        </p:spPr>
        <p:txBody>
          <a:bodyPr wrap="square" rtlCol="0">
            <a:spAutoFit/>
          </a:bodyPr>
          <a:lstStyle/>
          <a:p>
            <a:r>
              <a:rPr lang="en-US" sz="2200" b="1" dirty="0">
                <a:solidFill>
                  <a:srgbClr val="006699"/>
                </a:solidFill>
              </a:rPr>
              <a:t>Space Shuttle Water Suppression</a:t>
            </a:r>
          </a:p>
        </p:txBody>
      </p:sp>
      <p:pic>
        <p:nvPicPr>
          <p:cNvPr id="64518" name="Picture 6" descr="spaceshuttle2">
            <a:extLst>
              <a:ext uri="{FF2B5EF4-FFF2-40B4-BE49-F238E27FC236}">
                <a16:creationId xmlns:a16="http://schemas.microsoft.com/office/drawing/2014/main" id="{B9326A24-47EC-4824-AFAC-EB27D08208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856" y="1442517"/>
            <a:ext cx="3571864" cy="293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97784B6-379B-4DFA-82C5-26C28C565247}"/>
              </a:ext>
            </a:extLst>
          </p:cNvPr>
          <p:cNvSpPr txBox="1"/>
          <p:nvPr/>
        </p:nvSpPr>
        <p:spPr>
          <a:xfrm>
            <a:off x="162116" y="4674666"/>
            <a:ext cx="4133353" cy="353943"/>
          </a:xfrm>
          <a:prstGeom prst="rect">
            <a:avLst/>
          </a:prstGeom>
          <a:noFill/>
        </p:spPr>
        <p:txBody>
          <a:bodyPr wrap="square" rtlCol="0">
            <a:spAutoFit/>
          </a:bodyPr>
          <a:lstStyle/>
          <a:p>
            <a:pPr algn="ctr"/>
            <a:r>
              <a:rPr lang="en-US" sz="1650" dirty="0"/>
              <a:t>Main Engine Exhaust Hole and Water Spray</a:t>
            </a:r>
          </a:p>
        </p:txBody>
      </p:sp>
      <p:pic>
        <p:nvPicPr>
          <p:cNvPr id="64519" name="Picture 7" descr="spaceshuttle3">
            <a:extLst>
              <a:ext uri="{FF2B5EF4-FFF2-40B4-BE49-F238E27FC236}">
                <a16:creationId xmlns:a16="http://schemas.microsoft.com/office/drawing/2014/main" id="{3CF5F5E5-3D05-437F-AC15-06F65D3CD0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8397" y="1257187"/>
            <a:ext cx="2933960" cy="342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ECB666F-4C6A-470E-8923-5DD3F2E51A0A}"/>
              </a:ext>
            </a:extLst>
          </p:cNvPr>
          <p:cNvSpPr txBox="1"/>
          <p:nvPr/>
        </p:nvSpPr>
        <p:spPr>
          <a:xfrm>
            <a:off x="4588577" y="5086371"/>
            <a:ext cx="3673599" cy="353943"/>
          </a:xfrm>
          <a:prstGeom prst="rect">
            <a:avLst/>
          </a:prstGeom>
          <a:noFill/>
        </p:spPr>
        <p:txBody>
          <a:bodyPr wrap="square" rtlCol="0">
            <a:spAutoFit/>
          </a:bodyPr>
          <a:lstStyle/>
          <a:p>
            <a:pPr algn="ctr"/>
            <a:r>
              <a:rPr lang="en-US" sz="1650" dirty="0" err="1"/>
              <a:t>Rainbird</a:t>
            </a:r>
            <a:r>
              <a:rPr lang="en-US" sz="1650" dirty="0"/>
              <a:t>, Left of the Solid Rocket Booster</a:t>
            </a:r>
          </a:p>
        </p:txBody>
      </p:sp>
      <p:pic>
        <p:nvPicPr>
          <p:cNvPr id="64520" name="Picture 8">
            <a:extLst>
              <a:ext uri="{FF2B5EF4-FFF2-40B4-BE49-F238E27FC236}">
                <a16:creationId xmlns:a16="http://schemas.microsoft.com/office/drawing/2014/main" id="{F72BC7AA-BEEE-4142-ABA5-EA9283AC6A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0664" y="1442517"/>
            <a:ext cx="2262447" cy="3338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BCEFFD85-BFA3-4833-AF8A-ADE6ADBDE953}"/>
              </a:ext>
            </a:extLst>
          </p:cNvPr>
          <p:cNvSpPr/>
          <p:nvPr/>
        </p:nvSpPr>
        <p:spPr>
          <a:xfrm>
            <a:off x="9415539" y="5086371"/>
            <a:ext cx="1330877" cy="346249"/>
          </a:xfrm>
          <a:prstGeom prst="rect">
            <a:avLst/>
          </a:prstGeom>
        </p:spPr>
        <p:txBody>
          <a:bodyPr wrap="none">
            <a:spAutoFit/>
          </a:bodyPr>
          <a:lstStyle/>
          <a:p>
            <a:r>
              <a:rPr lang="en-US" sz="1650" dirty="0">
                <a:ea typeface="Times New Roman" panose="02020603050405020304" pitchFamily="18" charset="0"/>
                <a:cs typeface="Times New Roman" panose="02020603050405020304" pitchFamily="18" charset="0"/>
              </a:rPr>
              <a:t>Flame Trench</a:t>
            </a:r>
            <a:endParaRPr lang="en-US" sz="1650" dirty="0"/>
          </a:p>
        </p:txBody>
      </p:sp>
    </p:spTree>
    <p:extLst>
      <p:ext uri="{BB962C8B-B14F-4D97-AF65-F5344CB8AC3E}">
        <p14:creationId xmlns:p14="http://schemas.microsoft.com/office/powerpoint/2010/main" val="603783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3232C6-E171-456A-A531-DD4B5971B228}"/>
              </a:ext>
            </a:extLst>
          </p:cNvPr>
          <p:cNvSpPr txBox="1"/>
          <p:nvPr/>
        </p:nvSpPr>
        <p:spPr>
          <a:xfrm>
            <a:off x="7875287" y="1293643"/>
            <a:ext cx="4040048" cy="4901342"/>
          </a:xfrm>
          <a:prstGeom prst="rect">
            <a:avLst/>
          </a:prstGeom>
          <a:noFill/>
        </p:spPr>
        <p:txBody>
          <a:bodyPr wrap="square" rtlCol="0">
            <a:spAutoFit/>
          </a:bodyPr>
          <a:lstStyle/>
          <a:p>
            <a:pPr marL="285750" indent="-285750">
              <a:spcBef>
                <a:spcPts val="600"/>
              </a:spcBef>
              <a:spcAft>
                <a:spcPts val="600"/>
              </a:spcAft>
              <a:buClr>
                <a:srgbClr val="006699"/>
              </a:buClr>
              <a:buSzPct val="80000"/>
              <a:buFont typeface="Arial" panose="020B0604020202020204" pitchFamily="34" charset="0"/>
              <a:buChar char="•"/>
            </a:pPr>
            <a:r>
              <a:rPr lang="en-US" sz="1650" dirty="0"/>
              <a:t>Identify geometry for 20 Hz case </a:t>
            </a:r>
          </a:p>
          <a:p>
            <a:pPr marL="285750" indent="-285750">
              <a:spcBef>
                <a:spcPts val="600"/>
              </a:spcBef>
              <a:spcAft>
                <a:spcPts val="600"/>
              </a:spcAft>
              <a:buClr>
                <a:srgbClr val="006699"/>
              </a:buClr>
              <a:buSzPct val="80000"/>
              <a:buFont typeface="Arial" panose="020B0604020202020204" pitchFamily="34" charset="0"/>
              <a:buChar char="•"/>
            </a:pPr>
            <a:r>
              <a:rPr lang="en-US" sz="1650" dirty="0"/>
              <a:t>Non-angle dimensions in meters</a:t>
            </a:r>
          </a:p>
          <a:p>
            <a:pPr marL="285750" indent="-285750">
              <a:spcBef>
                <a:spcPts val="600"/>
              </a:spcBef>
              <a:spcAft>
                <a:spcPts val="600"/>
              </a:spcAft>
              <a:buClr>
                <a:srgbClr val="006699"/>
              </a:buClr>
              <a:buSzPct val="80000"/>
              <a:buFont typeface="Arial" panose="020B0604020202020204" pitchFamily="34" charset="0"/>
              <a:buChar char="•"/>
            </a:pPr>
            <a:r>
              <a:rPr lang="en-US" sz="1650" dirty="0"/>
              <a:t>Not to scale</a:t>
            </a:r>
          </a:p>
          <a:p>
            <a:pPr marL="285750" indent="-285750">
              <a:spcBef>
                <a:spcPts val="600"/>
              </a:spcBef>
              <a:spcAft>
                <a:spcPts val="600"/>
              </a:spcAft>
              <a:buClr>
                <a:srgbClr val="006699"/>
              </a:buClr>
              <a:buSzPct val="80000"/>
              <a:buFont typeface="Arial" panose="020B0604020202020204" pitchFamily="34" charset="0"/>
              <a:buChar char="•"/>
            </a:pPr>
            <a:r>
              <a:rPr lang="en-US" sz="1650" dirty="0"/>
              <a:t>Recall that x is the axial position of the source</a:t>
            </a:r>
          </a:p>
          <a:p>
            <a:pPr>
              <a:spcBef>
                <a:spcPts val="600"/>
              </a:spcBef>
              <a:spcAft>
                <a:spcPts val="600"/>
              </a:spcAft>
              <a:buClr>
                <a:srgbClr val="006699"/>
              </a:buClr>
              <a:buSzPct val="80000"/>
            </a:pPr>
            <a:r>
              <a:rPr lang="en-US" sz="1650" dirty="0"/>
              <a:t>	</a:t>
            </a:r>
            <a:r>
              <a:rPr lang="en-US" sz="1650" dirty="0">
                <a:latin typeface="Times New Roman" panose="02020603050405020304" pitchFamily="18" charset="0"/>
                <a:cs typeface="Times New Roman" panose="02020603050405020304" pitchFamily="18" charset="0"/>
              </a:rPr>
              <a:t>x = x</a:t>
            </a:r>
            <a:r>
              <a:rPr lang="en-US" sz="1650" baseline="-25000" dirty="0">
                <a:latin typeface="Times New Roman" panose="02020603050405020304" pitchFamily="18" charset="0"/>
                <a:cs typeface="Times New Roman" panose="02020603050405020304" pitchFamily="18" charset="0"/>
              </a:rPr>
              <a:t>1</a:t>
            </a:r>
            <a:r>
              <a:rPr lang="en-US" sz="1650" dirty="0">
                <a:latin typeface="Times New Roman" panose="02020603050405020304" pitchFamily="18" charset="0"/>
                <a:cs typeface="Times New Roman" panose="02020603050405020304" pitchFamily="18" charset="0"/>
              </a:rPr>
              <a:t> + x</a:t>
            </a:r>
            <a:r>
              <a:rPr lang="en-US" sz="1650" baseline="-25000" dirty="0">
                <a:latin typeface="Times New Roman" panose="02020603050405020304" pitchFamily="18" charset="0"/>
                <a:cs typeface="Times New Roman" panose="02020603050405020304" pitchFamily="18" charset="0"/>
              </a:rPr>
              <a:t>2</a:t>
            </a:r>
          </a:p>
          <a:p>
            <a:pPr>
              <a:spcBef>
                <a:spcPts val="600"/>
              </a:spcBef>
              <a:spcAft>
                <a:spcPts val="1200"/>
              </a:spcAft>
              <a:buClr>
                <a:srgbClr val="006699"/>
              </a:buClr>
              <a:buSzPct val="80000"/>
            </a:pPr>
            <a:r>
              <a:rPr lang="en-US" sz="1650" baseline="-25000" dirty="0">
                <a:latin typeface="Times New Roman" panose="02020603050405020304" pitchFamily="18" charset="0"/>
                <a:cs typeface="Times New Roman" panose="02020603050405020304" pitchFamily="18" charset="0"/>
              </a:rPr>
              <a:t>	</a:t>
            </a:r>
            <a:r>
              <a:rPr lang="en-US" sz="1650" dirty="0">
                <a:latin typeface="Times New Roman" panose="02020603050405020304" pitchFamily="18" charset="0"/>
                <a:cs typeface="Times New Roman" panose="02020603050405020304" pitchFamily="18" charset="0"/>
              </a:rPr>
              <a:t>x = 6.1  + 56.7 = 62.8 m</a:t>
            </a:r>
          </a:p>
          <a:p>
            <a:pPr marL="285750" indent="-285750">
              <a:spcBef>
                <a:spcPts val="600"/>
              </a:spcBef>
              <a:spcAft>
                <a:spcPts val="600"/>
              </a:spcAft>
              <a:buClr>
                <a:srgbClr val="006699"/>
              </a:buClr>
              <a:buSzPct val="80000"/>
              <a:buFont typeface="Arial" panose="020B0604020202020204" pitchFamily="34" charset="0"/>
              <a:buChar char="•"/>
            </a:pPr>
            <a:r>
              <a:rPr lang="en-US" sz="1650" dirty="0">
                <a:latin typeface="Times New Roman" panose="02020603050405020304" pitchFamily="18" charset="0"/>
                <a:cs typeface="Times New Roman" panose="02020603050405020304" pitchFamily="18" charset="0"/>
              </a:rPr>
              <a:t>x</a:t>
            </a:r>
            <a:r>
              <a:rPr lang="en-US" sz="1650" baseline="-25000" dirty="0">
                <a:latin typeface="Times New Roman" panose="02020603050405020304" pitchFamily="18" charset="0"/>
                <a:cs typeface="Times New Roman" panose="02020603050405020304" pitchFamily="18" charset="0"/>
              </a:rPr>
              <a:t>1</a:t>
            </a:r>
            <a:r>
              <a:rPr lang="en-US" sz="1650" dirty="0">
                <a:latin typeface="Times New Roman" panose="02020603050405020304" pitchFamily="18" charset="0"/>
                <a:cs typeface="Times New Roman" panose="02020603050405020304" pitchFamily="18" charset="0"/>
              </a:rPr>
              <a:t>  </a:t>
            </a:r>
            <a:r>
              <a:rPr lang="en-US" sz="1650" dirty="0"/>
              <a:t>is taken initially as the launch stand height</a:t>
            </a:r>
          </a:p>
          <a:p>
            <a:pPr marL="285750" indent="-285750">
              <a:spcBef>
                <a:spcPts val="600"/>
              </a:spcBef>
              <a:spcAft>
                <a:spcPts val="600"/>
              </a:spcAft>
              <a:buClr>
                <a:srgbClr val="006699"/>
              </a:buClr>
              <a:buSzPct val="80000"/>
              <a:buFont typeface="Arial" panose="020B0604020202020204" pitchFamily="34" charset="0"/>
              <a:buChar char="•"/>
            </a:pPr>
            <a:r>
              <a:rPr lang="en-US" sz="1650" dirty="0"/>
              <a:t>The analysis is repeated at height increments as the liftoff progresses</a:t>
            </a:r>
          </a:p>
          <a:p>
            <a:pPr>
              <a:spcBef>
                <a:spcPts val="600"/>
              </a:spcBef>
              <a:spcAft>
                <a:spcPts val="600"/>
              </a:spcAft>
              <a:buClr>
                <a:srgbClr val="006699"/>
              </a:buClr>
              <a:buSzPct val="80000"/>
            </a:pPr>
            <a:endParaRPr lang="en-US" dirty="0"/>
          </a:p>
          <a:p>
            <a:pPr>
              <a:spcBef>
                <a:spcPts val="600"/>
              </a:spcBef>
              <a:spcAft>
                <a:spcPts val="600"/>
              </a:spcAft>
              <a:buClr>
                <a:srgbClr val="006699"/>
              </a:buClr>
              <a:buSzPct val="80000"/>
            </a:pPr>
            <a:endParaRPr lang="en-US" dirty="0"/>
          </a:p>
        </p:txBody>
      </p:sp>
      <p:sp>
        <p:nvSpPr>
          <p:cNvPr id="14" name="Rectangle 2">
            <a:extLst>
              <a:ext uri="{FF2B5EF4-FFF2-40B4-BE49-F238E27FC236}">
                <a16:creationId xmlns:a16="http://schemas.microsoft.com/office/drawing/2014/main" id="{EDE0A449-D9CA-4B8B-98C3-AA81A7B19E3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3">
            <a:extLst>
              <a:ext uri="{FF2B5EF4-FFF2-40B4-BE49-F238E27FC236}">
                <a16:creationId xmlns:a16="http://schemas.microsoft.com/office/drawing/2014/main" id="{5475FA6A-05F6-4CE8-93A2-CB5DA5A354AB}"/>
              </a:ext>
            </a:extLst>
          </p:cNvPr>
          <p:cNvSpPr>
            <a:spLocks noChangeArrowheads="1"/>
          </p:cNvSpPr>
          <p:nvPr/>
        </p:nvSpPr>
        <p:spPr bwMode="auto">
          <a:xfrm>
            <a:off x="0" y="219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7" name="Picture 16">
            <a:extLst>
              <a:ext uri="{FF2B5EF4-FFF2-40B4-BE49-F238E27FC236}">
                <a16:creationId xmlns:a16="http://schemas.microsoft.com/office/drawing/2014/main" id="{B6E47FAE-80DA-40DB-A90A-8484D527D561}"/>
              </a:ext>
            </a:extLst>
          </p:cNvPr>
          <p:cNvPicPr>
            <a:picLocks noChangeAspect="1"/>
          </p:cNvPicPr>
          <p:nvPr/>
        </p:nvPicPr>
        <p:blipFill>
          <a:blip r:embed="rId2"/>
          <a:stretch>
            <a:fillRect/>
          </a:stretch>
        </p:blipFill>
        <p:spPr>
          <a:xfrm>
            <a:off x="276665" y="401639"/>
            <a:ext cx="7432430" cy="5932711"/>
          </a:xfrm>
          <a:prstGeom prst="rect">
            <a:avLst/>
          </a:prstGeom>
        </p:spPr>
      </p:pic>
      <p:sp>
        <p:nvSpPr>
          <p:cNvPr id="6" name="TextBox 5">
            <a:extLst>
              <a:ext uri="{FF2B5EF4-FFF2-40B4-BE49-F238E27FC236}">
                <a16:creationId xmlns:a16="http://schemas.microsoft.com/office/drawing/2014/main" id="{3A518599-EC12-4319-B1A5-9B7F1FF9EE22}"/>
              </a:ext>
            </a:extLst>
          </p:cNvPr>
          <p:cNvSpPr txBox="1"/>
          <p:nvPr/>
        </p:nvSpPr>
        <p:spPr>
          <a:xfrm>
            <a:off x="7476267" y="308206"/>
            <a:ext cx="4354227" cy="430887"/>
          </a:xfrm>
          <a:prstGeom prst="rect">
            <a:avLst/>
          </a:prstGeom>
          <a:noFill/>
        </p:spPr>
        <p:txBody>
          <a:bodyPr wrap="square" rtlCol="0">
            <a:spAutoFit/>
          </a:bodyPr>
          <a:lstStyle/>
          <a:p>
            <a:r>
              <a:rPr lang="en-US" sz="2200" b="1" dirty="0">
                <a:solidFill>
                  <a:srgbClr val="006699"/>
                </a:solidFill>
              </a:rPr>
              <a:t>Step 7    Radius and </a:t>
            </a:r>
            <a:r>
              <a:rPr lang="en-US" sz="2200" b="1" dirty="0">
                <a:solidFill>
                  <a:srgbClr val="006699"/>
                </a:solidFill>
                <a:sym typeface="Symbol" panose="05050102010706020507" pitchFamily="18" charset="2"/>
              </a:rPr>
              <a:t></a:t>
            </a:r>
            <a:r>
              <a:rPr lang="en-US" sz="2200" b="1" dirty="0">
                <a:solidFill>
                  <a:srgbClr val="006699"/>
                </a:solidFill>
              </a:rPr>
              <a:t> Identification</a:t>
            </a:r>
          </a:p>
        </p:txBody>
      </p:sp>
    </p:spTree>
    <p:extLst>
      <p:ext uri="{BB962C8B-B14F-4D97-AF65-F5344CB8AC3E}">
        <p14:creationId xmlns:p14="http://schemas.microsoft.com/office/powerpoint/2010/main" val="831582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518599-EC12-4319-B1A5-9B7F1FF9EE22}"/>
              </a:ext>
            </a:extLst>
          </p:cNvPr>
          <p:cNvSpPr txBox="1"/>
          <p:nvPr/>
        </p:nvSpPr>
        <p:spPr>
          <a:xfrm>
            <a:off x="7104898" y="237100"/>
            <a:ext cx="3571126" cy="430887"/>
          </a:xfrm>
          <a:prstGeom prst="rect">
            <a:avLst/>
          </a:prstGeom>
          <a:noFill/>
        </p:spPr>
        <p:txBody>
          <a:bodyPr wrap="square" rtlCol="0">
            <a:spAutoFit/>
          </a:bodyPr>
          <a:lstStyle/>
          <a:p>
            <a:r>
              <a:rPr lang="en-US" sz="2200" b="1" dirty="0">
                <a:solidFill>
                  <a:srgbClr val="006699"/>
                </a:solidFill>
              </a:rPr>
              <a:t>Step 7   Further Notes</a:t>
            </a:r>
          </a:p>
        </p:txBody>
      </p:sp>
      <p:pic>
        <p:nvPicPr>
          <p:cNvPr id="7" name="Picture 6">
            <a:extLst>
              <a:ext uri="{FF2B5EF4-FFF2-40B4-BE49-F238E27FC236}">
                <a16:creationId xmlns:a16="http://schemas.microsoft.com/office/drawing/2014/main" id="{DF33B06E-E3E2-4452-BCF0-8999750635CD}"/>
              </a:ext>
            </a:extLst>
          </p:cNvPr>
          <p:cNvPicPr>
            <a:picLocks noChangeAspect="1"/>
          </p:cNvPicPr>
          <p:nvPr/>
        </p:nvPicPr>
        <p:blipFill>
          <a:blip r:embed="rId2"/>
          <a:stretch>
            <a:fillRect/>
          </a:stretch>
        </p:blipFill>
        <p:spPr>
          <a:xfrm>
            <a:off x="189637" y="452544"/>
            <a:ext cx="6546367" cy="5225438"/>
          </a:xfrm>
          <a:prstGeom prst="rect">
            <a:avLst/>
          </a:prstGeom>
        </p:spPr>
      </p:pic>
      <p:sp>
        <p:nvSpPr>
          <p:cNvPr id="3" name="TextBox 2">
            <a:extLst>
              <a:ext uri="{FF2B5EF4-FFF2-40B4-BE49-F238E27FC236}">
                <a16:creationId xmlns:a16="http://schemas.microsoft.com/office/drawing/2014/main" id="{18CC6BBD-0759-4937-85B1-526D070D94DC}"/>
              </a:ext>
            </a:extLst>
          </p:cNvPr>
          <p:cNvSpPr txBox="1"/>
          <p:nvPr/>
        </p:nvSpPr>
        <p:spPr>
          <a:xfrm>
            <a:off x="6876027" y="919339"/>
            <a:ext cx="5041495" cy="4878259"/>
          </a:xfrm>
          <a:prstGeom prst="rect">
            <a:avLst/>
          </a:prstGeom>
          <a:noFill/>
        </p:spPr>
        <p:txBody>
          <a:bodyPr wrap="square" rtlCol="0">
            <a:spAutoFit/>
          </a:bodyPr>
          <a:lstStyle/>
          <a:p>
            <a:pPr marL="285750" indent="-285750">
              <a:spcBef>
                <a:spcPts val="600"/>
              </a:spcBef>
              <a:spcAft>
                <a:spcPts val="600"/>
              </a:spcAft>
              <a:buClr>
                <a:srgbClr val="006699"/>
              </a:buClr>
              <a:buSzPct val="80000"/>
              <a:buFont typeface="Arial" panose="020B0604020202020204" pitchFamily="34" charset="0"/>
              <a:buChar char="•"/>
            </a:pPr>
            <a:r>
              <a:rPr lang="en-US" sz="1650" dirty="0"/>
              <a:t>Progressive height increments during ascent</a:t>
            </a:r>
          </a:p>
          <a:p>
            <a:pPr marL="285750" indent="-285750">
              <a:spcBef>
                <a:spcPts val="600"/>
              </a:spcBef>
              <a:spcAft>
                <a:spcPts val="600"/>
              </a:spcAft>
              <a:buClr>
                <a:srgbClr val="006699"/>
              </a:buClr>
              <a:buSzPct val="80000"/>
              <a:buFont typeface="Arial" panose="020B0604020202020204" pitchFamily="34" charset="0"/>
              <a:buChar char="•"/>
            </a:pPr>
            <a:r>
              <a:rPr lang="en-US" sz="1650" dirty="0"/>
              <a:t>The axial position </a:t>
            </a:r>
            <a:r>
              <a:rPr lang="en-US" sz="1650" dirty="0">
                <a:latin typeface="Times New Roman" panose="02020603050405020304" pitchFamily="18" charset="0"/>
                <a:cs typeface="Times New Roman" panose="02020603050405020304" pitchFamily="18" charset="0"/>
              </a:rPr>
              <a:t>x</a:t>
            </a:r>
            <a:r>
              <a:rPr lang="en-US" sz="1650" dirty="0"/>
              <a:t> remains constant</a:t>
            </a:r>
          </a:p>
          <a:p>
            <a:pPr marL="285750" indent="-285750">
              <a:spcBef>
                <a:spcPts val="600"/>
              </a:spcBef>
              <a:spcAft>
                <a:spcPts val="600"/>
              </a:spcAft>
              <a:buClr>
                <a:srgbClr val="006699"/>
              </a:buClr>
              <a:buSzPct val="80000"/>
              <a:buFont typeface="Arial" panose="020B0604020202020204" pitchFamily="34" charset="0"/>
              <a:buChar char="•"/>
            </a:pPr>
            <a:r>
              <a:rPr lang="en-US" sz="1650" dirty="0">
                <a:latin typeface="Times New Roman" panose="02020603050405020304" pitchFamily="18" charset="0"/>
                <a:cs typeface="Times New Roman" panose="02020603050405020304" pitchFamily="18" charset="0"/>
              </a:rPr>
              <a:t>x</a:t>
            </a:r>
            <a:r>
              <a:rPr lang="en-US" sz="1650" baseline="-25000" dirty="0">
                <a:latin typeface="Times New Roman" panose="02020603050405020304" pitchFamily="18" charset="0"/>
                <a:cs typeface="Times New Roman" panose="02020603050405020304" pitchFamily="18" charset="0"/>
              </a:rPr>
              <a:t>1</a:t>
            </a:r>
            <a:r>
              <a:rPr lang="en-US" sz="1650" dirty="0"/>
              <a:t>  increases</a:t>
            </a:r>
          </a:p>
          <a:p>
            <a:pPr marL="285750" indent="-285750">
              <a:spcBef>
                <a:spcPts val="600"/>
              </a:spcBef>
              <a:spcAft>
                <a:spcPts val="600"/>
              </a:spcAft>
              <a:buClr>
                <a:srgbClr val="006699"/>
              </a:buClr>
              <a:buSzPct val="80000"/>
              <a:buFont typeface="Arial" panose="020B0604020202020204" pitchFamily="34" charset="0"/>
              <a:buChar char="•"/>
            </a:pPr>
            <a:r>
              <a:rPr lang="en-US" sz="1650" dirty="0">
                <a:latin typeface="Times New Roman" panose="02020603050405020304" pitchFamily="18" charset="0"/>
                <a:cs typeface="Times New Roman" panose="02020603050405020304" pitchFamily="18" charset="0"/>
              </a:rPr>
              <a:t>x</a:t>
            </a:r>
            <a:r>
              <a:rPr lang="en-US" sz="1650" baseline="-25000" dirty="0">
                <a:latin typeface="Times New Roman" panose="02020603050405020304" pitchFamily="18" charset="0"/>
                <a:cs typeface="Times New Roman" panose="02020603050405020304" pitchFamily="18" charset="0"/>
              </a:rPr>
              <a:t>2</a:t>
            </a:r>
            <a:r>
              <a:rPr lang="en-US" sz="1650" dirty="0"/>
              <a:t>  decreases</a:t>
            </a:r>
          </a:p>
          <a:p>
            <a:pPr marL="285750" indent="-285750">
              <a:spcBef>
                <a:spcPts val="600"/>
              </a:spcBef>
              <a:spcAft>
                <a:spcPts val="600"/>
              </a:spcAft>
              <a:buClr>
                <a:srgbClr val="006699"/>
              </a:buClr>
              <a:buSzPct val="80000"/>
              <a:buFont typeface="Arial" panose="020B0604020202020204" pitchFamily="34" charset="0"/>
              <a:buChar char="•"/>
            </a:pPr>
            <a:r>
              <a:rPr lang="en-US" sz="1650" dirty="0">
                <a:sym typeface="Symbol" panose="05050102010706020507" pitchFamily="18" charset="2"/>
              </a:rPr>
              <a:t>  </a:t>
            </a:r>
            <a:r>
              <a:rPr lang="en-US" sz="1650" dirty="0"/>
              <a:t>decreases, eventually to 90</a:t>
            </a:r>
            <a:r>
              <a:rPr lang="en-US" sz="1650" dirty="0">
                <a:sym typeface="Symbol" panose="05050102010706020507" pitchFamily="18" charset="2"/>
              </a:rPr>
              <a:t></a:t>
            </a:r>
          </a:p>
          <a:p>
            <a:pPr marL="285750" indent="-285750">
              <a:spcBef>
                <a:spcPts val="600"/>
              </a:spcBef>
              <a:spcAft>
                <a:spcPts val="600"/>
              </a:spcAft>
              <a:buClr>
                <a:srgbClr val="006699"/>
              </a:buClr>
              <a:buSzPct val="80000"/>
              <a:buFont typeface="Arial" panose="020B0604020202020204" pitchFamily="34" charset="0"/>
              <a:buChar char="•"/>
            </a:pPr>
            <a:r>
              <a:rPr lang="en-US" sz="1650" dirty="0">
                <a:sym typeface="Symbol" panose="05050102010706020507" pitchFamily="18" charset="2"/>
              </a:rPr>
              <a:t>  increases</a:t>
            </a:r>
            <a:r>
              <a:rPr lang="en-US" sz="1650" dirty="0"/>
              <a:t>, eventually to 90</a:t>
            </a:r>
            <a:r>
              <a:rPr lang="en-US" sz="1650" dirty="0">
                <a:sym typeface="Symbol" panose="05050102010706020507" pitchFamily="18" charset="2"/>
              </a:rPr>
              <a:t></a:t>
            </a:r>
          </a:p>
          <a:p>
            <a:pPr marL="285750" indent="-285750">
              <a:spcBef>
                <a:spcPts val="600"/>
              </a:spcBef>
              <a:spcAft>
                <a:spcPts val="600"/>
              </a:spcAft>
              <a:buClr>
                <a:srgbClr val="006699"/>
              </a:buClr>
              <a:buSzPct val="80000"/>
              <a:buFont typeface="Arial" panose="020B0604020202020204" pitchFamily="34" charset="0"/>
              <a:buChar char="•"/>
            </a:pPr>
            <a:r>
              <a:rPr lang="en-US" sz="1650" dirty="0">
                <a:sym typeface="Symbol" panose="05050102010706020507" pitchFamily="18" charset="2"/>
              </a:rPr>
              <a:t>The directivity changes as  changes</a:t>
            </a:r>
          </a:p>
          <a:p>
            <a:pPr marL="285750" indent="-285750">
              <a:spcBef>
                <a:spcPts val="600"/>
              </a:spcBef>
              <a:spcAft>
                <a:spcPts val="600"/>
              </a:spcAft>
              <a:buClr>
                <a:srgbClr val="006699"/>
              </a:buClr>
              <a:buSzPct val="80000"/>
              <a:buFont typeface="Arial" panose="020B0604020202020204" pitchFamily="34" charset="0"/>
              <a:buChar char="•"/>
            </a:pPr>
            <a:r>
              <a:rPr lang="en-US" sz="1650" dirty="0">
                <a:sym typeface="Symbol" panose="05050102010706020507" pitchFamily="18" charset="2"/>
              </a:rPr>
              <a:t>The radius </a:t>
            </a:r>
            <a:r>
              <a:rPr lang="en-US" sz="1650" dirty="0">
                <a:latin typeface="Times New Roman" panose="02020603050405020304" pitchFamily="18" charset="0"/>
                <a:cs typeface="Times New Roman" panose="02020603050405020304" pitchFamily="18" charset="0"/>
                <a:sym typeface="Symbol" panose="05050102010706020507" pitchFamily="18" charset="2"/>
              </a:rPr>
              <a:t>r</a:t>
            </a:r>
            <a:r>
              <a:rPr lang="en-US" sz="1650" dirty="0">
                <a:sym typeface="Symbol" panose="05050102010706020507" pitchFamily="18" charset="2"/>
              </a:rPr>
              <a:t> changes</a:t>
            </a:r>
          </a:p>
          <a:p>
            <a:pPr marL="285750" indent="-285750">
              <a:spcBef>
                <a:spcPts val="600"/>
              </a:spcBef>
              <a:spcAft>
                <a:spcPts val="600"/>
              </a:spcAft>
              <a:buClr>
                <a:srgbClr val="006699"/>
              </a:buClr>
              <a:buSzPct val="80000"/>
              <a:buFont typeface="Arial" panose="020B0604020202020204" pitchFamily="34" charset="0"/>
              <a:buChar char="•"/>
            </a:pPr>
            <a:r>
              <a:rPr lang="en-US" sz="1650" dirty="0"/>
              <a:t>The height at which the peak sound pressure level occurs varies with frequency</a:t>
            </a:r>
          </a:p>
          <a:p>
            <a:pPr marL="285750" indent="-285750">
              <a:spcBef>
                <a:spcPts val="600"/>
              </a:spcBef>
              <a:spcAft>
                <a:spcPts val="600"/>
              </a:spcAft>
              <a:buClr>
                <a:srgbClr val="006699"/>
              </a:buClr>
              <a:buSzPct val="80000"/>
              <a:buFont typeface="Arial" panose="020B0604020202020204" pitchFamily="34" charset="0"/>
              <a:buChar char="•"/>
            </a:pPr>
            <a:r>
              <a:rPr lang="en-US" sz="1650" dirty="0"/>
              <a:t>Source is moved to the ground with </a:t>
            </a:r>
            <a:r>
              <a:rPr lang="el-GR" sz="1650" dirty="0">
                <a:latin typeface="Times New Roman" panose="02020603050405020304" pitchFamily="18" charset="0"/>
                <a:cs typeface="Times New Roman" panose="02020603050405020304" pitchFamily="18" charset="0"/>
              </a:rPr>
              <a:t>β</a:t>
            </a:r>
            <a:r>
              <a:rPr lang="en-US" sz="1650" dirty="0">
                <a:latin typeface="Times New Roman" panose="02020603050405020304" pitchFamily="18" charset="0"/>
                <a:cs typeface="Times New Roman" panose="02020603050405020304" pitchFamily="18" charset="0"/>
              </a:rPr>
              <a:t>=90</a:t>
            </a:r>
            <a:r>
              <a:rPr lang="en-US" sz="1650" dirty="0">
                <a:latin typeface="Times New Roman" panose="02020603050405020304" pitchFamily="18" charset="0"/>
                <a:cs typeface="Times New Roman" panose="02020603050405020304" pitchFamily="18" charset="0"/>
                <a:sym typeface="Symbol" panose="05050102010706020507" pitchFamily="18" charset="2"/>
              </a:rPr>
              <a:t> </a:t>
            </a:r>
            <a:r>
              <a:rPr lang="en-US" sz="1650" dirty="0">
                <a:cs typeface="Times New Roman" panose="02020603050405020304" pitchFamily="18" charset="0"/>
                <a:sym typeface="Symbol" panose="05050102010706020507" pitchFamily="18" charset="2"/>
              </a:rPr>
              <a:t>if it occurs between the nozzle exit plane and the ground </a:t>
            </a:r>
            <a:endParaRPr lang="en-US" sz="1650" dirty="0">
              <a:cs typeface="Times New Roman" panose="02020603050405020304" pitchFamily="18" charset="0"/>
            </a:endParaRPr>
          </a:p>
          <a:p>
            <a:pPr marL="285750" indent="-285750">
              <a:buClr>
                <a:srgbClr val="006699"/>
              </a:buClr>
              <a:buSzPct val="80000"/>
              <a:buFont typeface="Arial" panose="020B0604020202020204" pitchFamily="34" charset="0"/>
              <a:buChar char="•"/>
            </a:pPr>
            <a:endParaRPr lang="en-US" dirty="0"/>
          </a:p>
        </p:txBody>
      </p:sp>
    </p:spTree>
    <p:extLst>
      <p:ext uri="{BB962C8B-B14F-4D97-AF65-F5344CB8AC3E}">
        <p14:creationId xmlns:p14="http://schemas.microsoft.com/office/powerpoint/2010/main" val="1987739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53232C6-E171-456A-A531-DD4B5971B228}"/>
              </a:ext>
            </a:extLst>
          </p:cNvPr>
          <p:cNvSpPr txBox="1"/>
          <p:nvPr/>
        </p:nvSpPr>
        <p:spPr>
          <a:xfrm>
            <a:off x="6325386" y="1574828"/>
            <a:ext cx="5279010" cy="3978012"/>
          </a:xfrm>
          <a:prstGeom prst="rect">
            <a:avLst/>
          </a:prstGeom>
          <a:noFill/>
        </p:spPr>
        <p:txBody>
          <a:bodyPr wrap="square" rtlCol="0">
            <a:spAutoFit/>
          </a:bodyPr>
          <a:lstStyle/>
          <a:p>
            <a:pPr marL="285750" indent="-285750">
              <a:spcBef>
                <a:spcPts val="600"/>
              </a:spcBef>
              <a:buClr>
                <a:srgbClr val="006699"/>
              </a:buClr>
              <a:buSzPct val="80000"/>
              <a:buFont typeface="Arial" panose="020B0604020202020204" pitchFamily="34" charset="0"/>
              <a:buChar char="•"/>
            </a:pPr>
            <a:r>
              <a:rPr lang="en-US" sz="1650" dirty="0"/>
              <a:t>Calculate the directivity for the initial height at time zero</a:t>
            </a:r>
          </a:p>
          <a:p>
            <a:pPr marL="285750" indent="-285750">
              <a:spcBef>
                <a:spcPts val="600"/>
              </a:spcBef>
              <a:buClr>
                <a:srgbClr val="006699"/>
              </a:buClr>
              <a:buSzPct val="80000"/>
              <a:buFont typeface="Arial" panose="020B0604020202020204" pitchFamily="34" charset="0"/>
              <a:buChar char="•"/>
            </a:pPr>
            <a:r>
              <a:rPr lang="en-US" sz="1650" dirty="0"/>
              <a:t>Again</a:t>
            </a:r>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r>
              <a:rPr lang="en-US" sz="1650" dirty="0"/>
              <a:t>The interpolated directivity from the curves is</a:t>
            </a:r>
          </a:p>
          <a:p>
            <a:pPr marL="285750" indent="-285750">
              <a:buClr>
                <a:srgbClr val="006699"/>
              </a:buClr>
              <a:buSzPct val="80000"/>
              <a:buFont typeface="Arial" panose="020B0604020202020204" pitchFamily="34" charset="0"/>
              <a:buChar char="•"/>
            </a:pPr>
            <a:endParaRPr lang="en-US" sz="1650" dirty="0"/>
          </a:p>
          <a:p>
            <a:pPr>
              <a:buClr>
                <a:srgbClr val="006699"/>
              </a:buClr>
              <a:buSzPct val="80000"/>
            </a:pPr>
            <a:r>
              <a:rPr lang="en-US" sz="1650" dirty="0"/>
              <a:t>	</a:t>
            </a:r>
            <a:r>
              <a:rPr lang="en-US" sz="1650" dirty="0">
                <a:latin typeface="Times New Roman" panose="02020603050405020304" pitchFamily="18" charset="0"/>
                <a:cs typeface="Times New Roman" panose="02020603050405020304" pitchFamily="18" charset="0"/>
              </a:rPr>
              <a:t>DI = -15.5 dB</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A518599-EC12-4319-B1A5-9B7F1FF9EE22}"/>
              </a:ext>
            </a:extLst>
          </p:cNvPr>
          <p:cNvSpPr txBox="1"/>
          <p:nvPr/>
        </p:nvSpPr>
        <p:spPr>
          <a:xfrm>
            <a:off x="442856" y="384630"/>
            <a:ext cx="6450313" cy="430887"/>
          </a:xfrm>
          <a:prstGeom prst="rect">
            <a:avLst/>
          </a:prstGeom>
          <a:noFill/>
        </p:spPr>
        <p:txBody>
          <a:bodyPr wrap="square" rtlCol="0">
            <a:spAutoFit/>
          </a:bodyPr>
          <a:lstStyle/>
          <a:p>
            <a:r>
              <a:rPr lang="en-US" sz="2200" b="1" dirty="0">
                <a:solidFill>
                  <a:srgbClr val="006699"/>
                </a:solidFill>
              </a:rPr>
              <a:t>Step 8   Directivity</a:t>
            </a:r>
          </a:p>
        </p:txBody>
      </p:sp>
      <p:pic>
        <p:nvPicPr>
          <p:cNvPr id="8" name="Picture 7">
            <a:extLst>
              <a:ext uri="{FF2B5EF4-FFF2-40B4-BE49-F238E27FC236}">
                <a16:creationId xmlns:a16="http://schemas.microsoft.com/office/drawing/2014/main" id="{122F1763-292E-49E4-B95E-55A164924C77}"/>
              </a:ext>
            </a:extLst>
          </p:cNvPr>
          <p:cNvPicPr>
            <a:picLocks noChangeAspect="1"/>
          </p:cNvPicPr>
          <p:nvPr/>
        </p:nvPicPr>
        <p:blipFill>
          <a:blip r:embed="rId2"/>
          <a:stretch>
            <a:fillRect/>
          </a:stretch>
        </p:blipFill>
        <p:spPr>
          <a:xfrm>
            <a:off x="517676" y="1365704"/>
            <a:ext cx="5578323" cy="4450466"/>
          </a:xfrm>
          <a:prstGeom prst="rect">
            <a:avLst/>
          </a:prstGeom>
        </p:spPr>
      </p:pic>
      <p:graphicFrame>
        <p:nvGraphicFramePr>
          <p:cNvPr id="9" name="Table 8">
            <a:extLst>
              <a:ext uri="{FF2B5EF4-FFF2-40B4-BE49-F238E27FC236}">
                <a16:creationId xmlns:a16="http://schemas.microsoft.com/office/drawing/2014/main" id="{7A23B671-C2D3-407B-B0FB-2F73971EC293}"/>
              </a:ext>
            </a:extLst>
          </p:cNvPr>
          <p:cNvGraphicFramePr>
            <a:graphicFrameLocks noGrp="1"/>
          </p:cNvGraphicFramePr>
          <p:nvPr>
            <p:extLst>
              <p:ext uri="{D42A27DB-BD31-4B8C-83A1-F6EECF244321}">
                <p14:modId xmlns:p14="http://schemas.microsoft.com/office/powerpoint/2010/main" val="2513237520"/>
              </p:ext>
            </p:extLst>
          </p:nvPr>
        </p:nvGraphicFramePr>
        <p:xfrm>
          <a:off x="7034571" y="2544860"/>
          <a:ext cx="2627903" cy="1768279"/>
        </p:xfrm>
        <a:graphic>
          <a:graphicData uri="http://schemas.openxmlformats.org/drawingml/2006/table">
            <a:tbl>
              <a:tblPr firstRow="1" bandRow="1">
                <a:tableStyleId>{5C22544A-7EE6-4342-B048-85BDC9FD1C3A}</a:tableStyleId>
              </a:tblPr>
              <a:tblGrid>
                <a:gridCol w="949932">
                  <a:extLst>
                    <a:ext uri="{9D8B030D-6E8A-4147-A177-3AD203B41FA5}">
                      <a16:colId xmlns:a16="http://schemas.microsoft.com/office/drawing/2014/main" val="138838432"/>
                    </a:ext>
                  </a:extLst>
                </a:gridCol>
                <a:gridCol w="1677971">
                  <a:extLst>
                    <a:ext uri="{9D8B030D-6E8A-4147-A177-3AD203B41FA5}">
                      <a16:colId xmlns:a16="http://schemas.microsoft.com/office/drawing/2014/main" val="3078431330"/>
                    </a:ext>
                  </a:extLst>
                </a:gridCol>
              </a:tblGrid>
              <a:tr h="396679">
                <a:tc>
                  <a:txBody>
                    <a:bodyPr/>
                    <a:lstStyle/>
                    <a:p>
                      <a:pPr algn="ctr"/>
                      <a:r>
                        <a:rPr lang="en-US" sz="1700" dirty="0"/>
                        <a:t>Variable</a:t>
                      </a:r>
                    </a:p>
                  </a:txBody>
                  <a:tcPr/>
                </a:tc>
                <a:tc>
                  <a:txBody>
                    <a:bodyPr/>
                    <a:lstStyle/>
                    <a:p>
                      <a:pPr algn="ctr"/>
                      <a:r>
                        <a:rPr lang="en-US" sz="1700" dirty="0"/>
                        <a:t>Value</a:t>
                      </a:r>
                    </a:p>
                  </a:txBody>
                  <a:tcPr/>
                </a:tc>
                <a:extLst>
                  <a:ext uri="{0D108BD9-81ED-4DB2-BD59-A6C34878D82A}">
                    <a16:rowId xmlns:a16="http://schemas.microsoft.com/office/drawing/2014/main" val="2488298526"/>
                  </a:ext>
                </a:extLst>
              </a:tr>
              <a:tr h="318937">
                <a:tc>
                  <a:txBody>
                    <a:bodyPr/>
                    <a:lstStyle/>
                    <a:p>
                      <a:pPr algn="ctr"/>
                      <a:r>
                        <a:rPr lang="en-US" sz="1650" baseline="0" dirty="0">
                          <a:latin typeface="Times New Roman" panose="02020603050405020304" pitchFamily="18" charset="0"/>
                          <a:cs typeface="Times New Roman" panose="02020603050405020304" pitchFamily="18" charset="0"/>
                        </a:rPr>
                        <a:t>x</a:t>
                      </a:r>
                      <a:r>
                        <a:rPr lang="en-US" sz="2300" baseline="-25000" dirty="0">
                          <a:latin typeface="Times New Roman" panose="02020603050405020304" pitchFamily="18" charset="0"/>
                          <a:cs typeface="Times New Roman" panose="02020603050405020304" pitchFamily="18" charset="0"/>
                        </a:rPr>
                        <a:t>1</a:t>
                      </a:r>
                    </a:p>
                  </a:txBody>
                  <a:tcPr/>
                </a:tc>
                <a:tc>
                  <a:txBody>
                    <a:bodyPr/>
                    <a:lstStyle/>
                    <a:p>
                      <a:pPr algn="ctr"/>
                      <a:r>
                        <a:rPr lang="en-US" sz="1650" dirty="0">
                          <a:latin typeface="Times New Roman" panose="02020603050405020304" pitchFamily="18" charset="0"/>
                          <a:cs typeface="Times New Roman" panose="02020603050405020304" pitchFamily="18" charset="0"/>
                        </a:rPr>
                        <a:t>6.1 meters</a:t>
                      </a:r>
                    </a:p>
                  </a:txBody>
                  <a:tcPr/>
                </a:tc>
                <a:extLst>
                  <a:ext uri="{0D108BD9-81ED-4DB2-BD59-A6C34878D82A}">
                    <a16:rowId xmlns:a16="http://schemas.microsoft.com/office/drawing/2014/main" val="1938475249"/>
                  </a:ext>
                </a:extLst>
              </a:tr>
              <a:tr h="318937">
                <a:tc>
                  <a:txBody>
                    <a:bodyPr/>
                    <a:lstStyle/>
                    <a:p>
                      <a:pPr algn="ctr"/>
                      <a:r>
                        <a:rPr lang="en-US" sz="1650" dirty="0">
                          <a:latin typeface="Times New Roman" panose="02020603050405020304" pitchFamily="18" charset="0"/>
                          <a:cs typeface="Times New Roman" panose="02020603050405020304" pitchFamily="18" charset="0"/>
                        </a:rPr>
                        <a:t>f</a:t>
                      </a:r>
                    </a:p>
                  </a:txBody>
                  <a:tcPr/>
                </a:tc>
                <a:tc>
                  <a:txBody>
                    <a:bodyPr/>
                    <a:lstStyle/>
                    <a:p>
                      <a:pPr algn="ctr"/>
                      <a:r>
                        <a:rPr lang="en-US" sz="1650" dirty="0">
                          <a:latin typeface="Times New Roman" panose="02020603050405020304" pitchFamily="18" charset="0"/>
                          <a:cs typeface="Times New Roman" panose="02020603050405020304" pitchFamily="18" charset="0"/>
                        </a:rPr>
                        <a:t>20 Hz</a:t>
                      </a:r>
                    </a:p>
                  </a:txBody>
                  <a:tcPr/>
                </a:tc>
                <a:extLst>
                  <a:ext uri="{0D108BD9-81ED-4DB2-BD59-A6C34878D82A}">
                    <a16:rowId xmlns:a16="http://schemas.microsoft.com/office/drawing/2014/main" val="3937581458"/>
                  </a:ext>
                </a:extLst>
              </a:tr>
              <a:tr h="318937">
                <a:tc>
                  <a:txBody>
                    <a:bodyPr/>
                    <a:lstStyle/>
                    <a:p>
                      <a:pPr algn="ctr"/>
                      <a:r>
                        <a:rPr lang="en-US" sz="1650" dirty="0">
                          <a:latin typeface="Times New Roman" panose="02020603050405020304" pitchFamily="18" charset="0"/>
                          <a:cs typeface="Times New Roman" panose="02020603050405020304" pitchFamily="18" charset="0"/>
                        </a:rPr>
                        <a:t>S</a:t>
                      </a:r>
                    </a:p>
                  </a:txBody>
                  <a:tcPr/>
                </a:tc>
                <a:tc>
                  <a:txBody>
                    <a:bodyPr/>
                    <a:lstStyle/>
                    <a:p>
                      <a:pPr algn="ctr"/>
                      <a:r>
                        <a:rPr lang="en-US" sz="1650" dirty="0">
                          <a:latin typeface="Times New Roman" panose="02020603050405020304" pitchFamily="18" charset="0"/>
                          <a:cs typeface="Times New Roman" panose="02020603050405020304" pitchFamily="18" charset="0"/>
                        </a:rPr>
                        <a:t>0.0138</a:t>
                      </a:r>
                    </a:p>
                  </a:txBody>
                  <a:tcPr/>
                </a:tc>
                <a:extLst>
                  <a:ext uri="{0D108BD9-81ED-4DB2-BD59-A6C34878D82A}">
                    <a16:rowId xmlns:a16="http://schemas.microsoft.com/office/drawing/2014/main" val="1912657953"/>
                  </a:ext>
                </a:extLst>
              </a:tr>
              <a:tr h="0">
                <a:tc>
                  <a:txBody>
                    <a:bodyPr/>
                    <a:lstStyle/>
                    <a:p>
                      <a:pPr algn="ctr"/>
                      <a:r>
                        <a:rPr lang="el-GR" sz="1650" dirty="0">
                          <a:latin typeface="Times New Roman" panose="02020603050405020304" pitchFamily="18" charset="0"/>
                          <a:cs typeface="Times New Roman" panose="02020603050405020304" pitchFamily="18" charset="0"/>
                        </a:rPr>
                        <a:t>θ</a:t>
                      </a:r>
                      <a:endParaRPr lang="en-US" sz="1650" dirty="0">
                        <a:latin typeface="Times New Roman" panose="02020603050405020304" pitchFamily="18" charset="0"/>
                        <a:cs typeface="Times New Roman" panose="02020603050405020304" pitchFamily="18" charset="0"/>
                      </a:endParaRPr>
                    </a:p>
                  </a:txBody>
                  <a:tcPr/>
                </a:tc>
                <a:tc>
                  <a:txBody>
                    <a:bodyPr/>
                    <a:lstStyle/>
                    <a:p>
                      <a:pPr algn="ctr"/>
                      <a:r>
                        <a:rPr lang="en-US" sz="1650" dirty="0">
                          <a:latin typeface="Times New Roman" panose="02020603050405020304" pitchFamily="18" charset="0"/>
                          <a:cs typeface="Times New Roman" panose="02020603050405020304" pitchFamily="18" charset="0"/>
                        </a:rPr>
                        <a:t>144.9°</a:t>
                      </a:r>
                    </a:p>
                  </a:txBody>
                  <a:tcPr/>
                </a:tc>
                <a:extLst>
                  <a:ext uri="{0D108BD9-81ED-4DB2-BD59-A6C34878D82A}">
                    <a16:rowId xmlns:a16="http://schemas.microsoft.com/office/drawing/2014/main" val="2964652201"/>
                  </a:ext>
                </a:extLst>
              </a:tr>
            </a:tbl>
          </a:graphicData>
        </a:graphic>
      </p:graphicFrame>
    </p:spTree>
    <p:extLst>
      <p:ext uri="{BB962C8B-B14F-4D97-AF65-F5344CB8AC3E}">
        <p14:creationId xmlns:p14="http://schemas.microsoft.com/office/powerpoint/2010/main" val="3057994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53232C6-E171-456A-A531-DD4B5971B228}"/>
              </a:ext>
            </a:extLst>
          </p:cNvPr>
          <p:cNvSpPr txBox="1"/>
          <p:nvPr/>
        </p:nvSpPr>
        <p:spPr>
          <a:xfrm>
            <a:off x="442856" y="1363692"/>
            <a:ext cx="9166578" cy="2993127"/>
          </a:xfrm>
          <a:prstGeom prst="rect">
            <a:avLst/>
          </a:prstGeom>
          <a:noFill/>
        </p:spPr>
        <p:txBody>
          <a:bodyPr wrap="square" rtlCol="0">
            <a:spAutoFit/>
          </a:bodyPr>
          <a:lstStyle/>
          <a:p>
            <a:pPr marL="285750" indent="-285750">
              <a:spcBef>
                <a:spcPts val="300"/>
              </a:spcBef>
              <a:spcAft>
                <a:spcPts val="300"/>
              </a:spcAft>
              <a:buClr>
                <a:srgbClr val="006699"/>
              </a:buClr>
              <a:buSzPct val="80000"/>
              <a:buFont typeface="Arial" panose="020B0604020202020204" pitchFamily="34" charset="0"/>
              <a:buChar char="•"/>
            </a:pPr>
            <a:r>
              <a:rPr lang="en-US" sz="1650" dirty="0"/>
              <a:t>Correct for pressure reflections at the surface of the vehicle</a:t>
            </a:r>
          </a:p>
          <a:p>
            <a:pPr marL="285750" indent="-285750">
              <a:spcBef>
                <a:spcPts val="300"/>
              </a:spcBef>
              <a:spcAft>
                <a:spcPts val="300"/>
              </a:spcAft>
              <a:buClr>
                <a:srgbClr val="006699"/>
              </a:buClr>
              <a:buSzPct val="80000"/>
              <a:buFont typeface="Arial" panose="020B0604020202020204" pitchFamily="34" charset="0"/>
              <a:buChar char="•"/>
            </a:pPr>
            <a:r>
              <a:rPr lang="en-US" sz="1650" dirty="0"/>
              <a:t>The result for the 20 Hz case is </a:t>
            </a:r>
            <a:r>
              <a:rPr lang="en-US" sz="1650" dirty="0" err="1">
                <a:latin typeface="Times New Roman" panose="02020603050405020304" pitchFamily="18" charset="0"/>
                <a:cs typeface="Times New Roman" panose="02020603050405020304" pitchFamily="18" charset="0"/>
              </a:rPr>
              <a:t>W</a:t>
            </a:r>
            <a:r>
              <a:rPr lang="en-US" sz="2400" baseline="-25000" dirty="0" err="1">
                <a:latin typeface="Times New Roman" panose="02020603050405020304" pitchFamily="18" charset="0"/>
                <a:cs typeface="Times New Roman" panose="02020603050405020304" pitchFamily="18" charset="0"/>
              </a:rPr>
              <a:t>c</a:t>
            </a:r>
            <a:r>
              <a:rPr lang="en-US" sz="2400" baseline="-25000" dirty="0"/>
              <a:t> </a:t>
            </a:r>
            <a:r>
              <a:rPr lang="en-US" sz="1650" dirty="0">
                <a:latin typeface="Times New Roman" panose="02020603050405020304" pitchFamily="18" charset="0"/>
                <a:cs typeface="Times New Roman" panose="02020603050405020304" pitchFamily="18" charset="0"/>
              </a:rPr>
              <a:t>= 3.6 dB</a:t>
            </a:r>
          </a:p>
          <a:p>
            <a:pPr marL="285750" indent="-285750">
              <a:spcBef>
                <a:spcPts val="300"/>
              </a:spcBef>
              <a:spcAft>
                <a:spcPts val="300"/>
              </a:spcAft>
              <a:buClr>
                <a:srgbClr val="006699"/>
              </a:buClr>
              <a:buSzPct val="80000"/>
              <a:buFont typeface="Arial" panose="020B0604020202020204" pitchFamily="34" charset="0"/>
              <a:buChar char="•"/>
            </a:pPr>
            <a:r>
              <a:rPr lang="en-US" sz="1650" dirty="0"/>
              <a:t>The formula is shown as follows using and intermediate variable </a:t>
            </a:r>
            <a:r>
              <a:rPr lang="en-US" sz="1650" dirty="0">
                <a:latin typeface="Times New Roman" panose="02020603050405020304" pitchFamily="18" charset="0"/>
                <a:cs typeface="Times New Roman" panose="02020603050405020304" pitchFamily="18" charset="0"/>
              </a:rPr>
              <a:t>Z</a:t>
            </a:r>
          </a:p>
          <a:p>
            <a:pPr marL="285750" indent="-285750">
              <a:spcBef>
                <a:spcPts val="300"/>
              </a:spcBef>
              <a:spcAft>
                <a:spcPts val="300"/>
              </a:spcAft>
              <a:buClr>
                <a:srgbClr val="006699"/>
              </a:buClr>
              <a:buSzPct val="80000"/>
              <a:buFont typeface="Arial" panose="020B0604020202020204" pitchFamily="34" charset="0"/>
              <a:buChar char="•"/>
            </a:pPr>
            <a:endParaRPr lang="en-US" sz="1650" dirty="0">
              <a:latin typeface="Times New Roman" panose="02020603050405020304" pitchFamily="18" charset="0"/>
              <a:cs typeface="Times New Roman" panose="02020603050405020304" pitchFamily="18" charset="0"/>
            </a:endParaRPr>
          </a:p>
          <a:p>
            <a:pPr marL="285750" indent="-285750">
              <a:spcBef>
                <a:spcPts val="300"/>
              </a:spcBef>
              <a:spcAft>
                <a:spcPts val="300"/>
              </a:spcAft>
              <a:buClr>
                <a:srgbClr val="006699"/>
              </a:buClr>
              <a:buSzPct val="80000"/>
              <a:buFont typeface="Arial" panose="020B0604020202020204" pitchFamily="34" charset="0"/>
              <a:buChar char="•"/>
            </a:pPr>
            <a:endParaRPr lang="en-US" sz="1650" dirty="0">
              <a:latin typeface="Times New Roman" panose="02020603050405020304" pitchFamily="18" charset="0"/>
              <a:cs typeface="Times New Roman" panose="02020603050405020304" pitchFamily="18" charset="0"/>
            </a:endParaRPr>
          </a:p>
          <a:p>
            <a:pPr>
              <a:spcBef>
                <a:spcPts val="300"/>
              </a:spcBef>
              <a:spcAft>
                <a:spcPts val="300"/>
              </a:spcAft>
              <a:buClr>
                <a:srgbClr val="006699"/>
              </a:buClr>
              <a:buSzPct val="80000"/>
            </a:pPr>
            <a:endParaRPr lang="en-US" sz="1650" dirty="0">
              <a:latin typeface="Times New Roman" panose="02020603050405020304" pitchFamily="18" charset="0"/>
              <a:cs typeface="Times New Roman" panose="02020603050405020304" pitchFamily="18" charset="0"/>
            </a:endParaRPr>
          </a:p>
          <a:p>
            <a:pPr>
              <a:spcBef>
                <a:spcPts val="300"/>
              </a:spcBef>
              <a:spcAft>
                <a:spcPts val="300"/>
              </a:spcAft>
              <a:buClr>
                <a:srgbClr val="006699"/>
              </a:buClr>
              <a:buSzPct val="80000"/>
            </a:pPr>
            <a:endParaRPr lang="en-US" sz="1650" dirty="0">
              <a:latin typeface="Times New Roman" panose="02020603050405020304" pitchFamily="18" charset="0"/>
              <a:cs typeface="Times New Roman" panose="02020603050405020304" pitchFamily="18" charset="0"/>
            </a:endParaRPr>
          </a:p>
          <a:p>
            <a:pPr marL="285750" indent="-285750">
              <a:spcBef>
                <a:spcPts val="300"/>
              </a:spcBef>
              <a:spcAft>
                <a:spcPts val="300"/>
              </a:spcAft>
              <a:buClr>
                <a:srgbClr val="006699"/>
              </a:buClr>
              <a:buSzPct val="80000"/>
              <a:buFont typeface="Arial" panose="020B0604020202020204" pitchFamily="34" charset="0"/>
              <a:buChar char="•"/>
            </a:pPr>
            <a:endParaRPr lang="en-US" sz="1650" dirty="0">
              <a:latin typeface="Times New Roman" panose="02020603050405020304" pitchFamily="18" charset="0"/>
              <a:cs typeface="Times New Roman" panose="02020603050405020304" pitchFamily="18" charset="0"/>
            </a:endParaRPr>
          </a:p>
          <a:p>
            <a:pPr marL="285750" indent="-285750">
              <a:spcBef>
                <a:spcPts val="300"/>
              </a:spcBef>
              <a:spcAft>
                <a:spcPts val="300"/>
              </a:spcAft>
              <a:buClr>
                <a:srgbClr val="006699"/>
              </a:buClr>
              <a:buSzPct val="80000"/>
              <a:buFont typeface="Arial" panose="020B0604020202020204" pitchFamily="34" charset="0"/>
              <a:buChar char="•"/>
            </a:pPr>
            <a:endParaRPr lang="en-US" sz="165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A518599-EC12-4319-B1A5-9B7F1FF9EE22}"/>
              </a:ext>
            </a:extLst>
          </p:cNvPr>
          <p:cNvSpPr txBox="1"/>
          <p:nvPr/>
        </p:nvSpPr>
        <p:spPr>
          <a:xfrm>
            <a:off x="442856" y="406295"/>
            <a:ext cx="6450313" cy="430887"/>
          </a:xfrm>
          <a:prstGeom prst="rect">
            <a:avLst/>
          </a:prstGeom>
          <a:noFill/>
        </p:spPr>
        <p:txBody>
          <a:bodyPr wrap="square" rtlCol="0">
            <a:spAutoFit/>
          </a:bodyPr>
          <a:lstStyle/>
          <a:p>
            <a:r>
              <a:rPr lang="en-US" sz="2200" b="1" dirty="0">
                <a:solidFill>
                  <a:srgbClr val="006699"/>
                </a:solidFill>
              </a:rPr>
              <a:t>Step 9  </a:t>
            </a:r>
            <a:r>
              <a:rPr lang="en-US" sz="2200" b="1" dirty="0" err="1">
                <a:solidFill>
                  <a:srgbClr val="006699"/>
                </a:solidFill>
              </a:rPr>
              <a:t>Wilby</a:t>
            </a:r>
            <a:r>
              <a:rPr lang="en-US" sz="2200" b="1" dirty="0">
                <a:solidFill>
                  <a:srgbClr val="006699"/>
                </a:solidFill>
              </a:rPr>
              <a:t> Blocked Correction Factor</a:t>
            </a:r>
          </a:p>
        </p:txBody>
      </p:sp>
      <p:graphicFrame>
        <p:nvGraphicFramePr>
          <p:cNvPr id="7" name="Object 6">
            <a:extLst>
              <a:ext uri="{FF2B5EF4-FFF2-40B4-BE49-F238E27FC236}">
                <a16:creationId xmlns:a16="http://schemas.microsoft.com/office/drawing/2014/main" id="{8BBCD09B-5208-43C5-846C-6A6230E6360A}"/>
              </a:ext>
            </a:extLst>
          </p:cNvPr>
          <p:cNvGraphicFramePr>
            <a:graphicFrameLocks noChangeAspect="1"/>
          </p:cNvGraphicFramePr>
          <p:nvPr>
            <p:extLst>
              <p:ext uri="{D42A27DB-BD31-4B8C-83A1-F6EECF244321}">
                <p14:modId xmlns:p14="http://schemas.microsoft.com/office/powerpoint/2010/main" val="3480914166"/>
              </p:ext>
            </p:extLst>
          </p:nvPr>
        </p:nvGraphicFramePr>
        <p:xfrm>
          <a:off x="1134162" y="2697438"/>
          <a:ext cx="1448404" cy="560815"/>
        </p:xfrm>
        <a:graphic>
          <a:graphicData uri="http://schemas.openxmlformats.org/presentationml/2006/ole">
            <mc:AlternateContent xmlns:mc="http://schemas.openxmlformats.org/markup-compatibility/2006">
              <mc:Choice xmlns:v="urn:schemas-microsoft-com:vml" Requires="v">
                <p:oleObj spid="_x0000_s76833" name="Equation" r:id="rId3" imgW="1117440" imgH="431640" progId="Equation.DSMT4">
                  <p:embed/>
                </p:oleObj>
              </mc:Choice>
              <mc:Fallback>
                <p:oleObj name="Equation" r:id="rId3" imgW="1117440" imgH="431640" progId="Equation.DSMT4">
                  <p:embed/>
                  <p:pic>
                    <p:nvPicPr>
                      <p:cNvPr id="0" name=""/>
                      <p:cNvPicPr/>
                      <p:nvPr/>
                    </p:nvPicPr>
                    <p:blipFill>
                      <a:blip r:embed="rId4"/>
                      <a:stretch>
                        <a:fillRect/>
                      </a:stretch>
                    </p:blipFill>
                    <p:spPr>
                      <a:xfrm>
                        <a:off x="1134162" y="2697438"/>
                        <a:ext cx="1448404" cy="560815"/>
                      </a:xfrm>
                      <a:prstGeom prst="rect">
                        <a:avLst/>
                      </a:prstGeom>
                    </p:spPr>
                  </p:pic>
                </p:oleObj>
              </mc:Fallback>
            </mc:AlternateContent>
          </a:graphicData>
        </a:graphic>
      </p:graphicFrame>
      <p:graphicFrame>
        <p:nvGraphicFramePr>
          <p:cNvPr id="8" name="Table 7">
            <a:extLst>
              <a:ext uri="{FF2B5EF4-FFF2-40B4-BE49-F238E27FC236}">
                <a16:creationId xmlns:a16="http://schemas.microsoft.com/office/drawing/2014/main" id="{2589779D-291E-4AB5-918A-09BD5A2C9FF4}"/>
              </a:ext>
            </a:extLst>
          </p:cNvPr>
          <p:cNvGraphicFramePr>
            <a:graphicFrameLocks noGrp="1"/>
          </p:cNvGraphicFramePr>
          <p:nvPr>
            <p:extLst>
              <p:ext uri="{D42A27DB-BD31-4B8C-83A1-F6EECF244321}">
                <p14:modId xmlns:p14="http://schemas.microsoft.com/office/powerpoint/2010/main" val="2247848696"/>
              </p:ext>
            </p:extLst>
          </p:nvPr>
        </p:nvGraphicFramePr>
        <p:xfrm>
          <a:off x="7950553" y="3040099"/>
          <a:ext cx="2918371" cy="2004499"/>
        </p:xfrm>
        <a:graphic>
          <a:graphicData uri="http://schemas.openxmlformats.org/drawingml/2006/table">
            <a:tbl>
              <a:tblPr firstRow="1" bandRow="1">
                <a:tableStyleId>{5C22544A-7EE6-4342-B048-85BDC9FD1C3A}</a:tableStyleId>
              </a:tblPr>
              <a:tblGrid>
                <a:gridCol w="882362">
                  <a:extLst>
                    <a:ext uri="{9D8B030D-6E8A-4147-A177-3AD203B41FA5}">
                      <a16:colId xmlns:a16="http://schemas.microsoft.com/office/drawing/2014/main" val="138838432"/>
                    </a:ext>
                  </a:extLst>
                </a:gridCol>
                <a:gridCol w="2036009">
                  <a:extLst>
                    <a:ext uri="{9D8B030D-6E8A-4147-A177-3AD203B41FA5}">
                      <a16:colId xmlns:a16="http://schemas.microsoft.com/office/drawing/2014/main" val="3078431330"/>
                    </a:ext>
                  </a:extLst>
                </a:gridCol>
              </a:tblGrid>
              <a:tr h="396679">
                <a:tc>
                  <a:txBody>
                    <a:bodyPr/>
                    <a:lstStyle/>
                    <a:p>
                      <a:pPr algn="ctr"/>
                      <a:r>
                        <a:rPr lang="en-US" sz="1600" dirty="0"/>
                        <a:t>Symbol</a:t>
                      </a:r>
                    </a:p>
                  </a:txBody>
                  <a:tcPr/>
                </a:tc>
                <a:tc>
                  <a:txBody>
                    <a:bodyPr/>
                    <a:lstStyle/>
                    <a:p>
                      <a:pPr algn="ctr"/>
                      <a:r>
                        <a:rPr lang="en-US" sz="1600" dirty="0"/>
                        <a:t>Description</a:t>
                      </a:r>
                    </a:p>
                  </a:txBody>
                  <a:tcPr/>
                </a:tc>
                <a:extLst>
                  <a:ext uri="{0D108BD9-81ED-4DB2-BD59-A6C34878D82A}">
                    <a16:rowId xmlns:a16="http://schemas.microsoft.com/office/drawing/2014/main" val="2488298526"/>
                  </a:ext>
                </a:extLst>
              </a:tr>
              <a:tr h="318937">
                <a:tc>
                  <a:txBody>
                    <a:bodyPr/>
                    <a:lstStyle/>
                    <a:p>
                      <a:pPr algn="ctr"/>
                      <a:r>
                        <a:rPr lang="en-US" sz="1650" dirty="0">
                          <a:latin typeface="Times New Roman" panose="02020603050405020304" pitchFamily="18" charset="0"/>
                          <a:cs typeface="Times New Roman" panose="02020603050405020304" pitchFamily="18" charset="0"/>
                        </a:rPr>
                        <a:t>f</a:t>
                      </a:r>
                    </a:p>
                  </a:txBody>
                  <a:tcPr/>
                </a:tc>
                <a:tc>
                  <a:txBody>
                    <a:bodyPr/>
                    <a:lstStyle/>
                    <a:p>
                      <a:pPr algn="l"/>
                      <a:r>
                        <a:rPr lang="en-US" sz="1600" dirty="0">
                          <a:latin typeface="+mn-lt"/>
                          <a:cs typeface="Times New Roman" panose="02020603050405020304" pitchFamily="18" charset="0"/>
                        </a:rPr>
                        <a:t>Frequency</a:t>
                      </a:r>
                    </a:p>
                  </a:txBody>
                  <a:tcPr/>
                </a:tc>
                <a:extLst>
                  <a:ext uri="{0D108BD9-81ED-4DB2-BD59-A6C34878D82A}">
                    <a16:rowId xmlns:a16="http://schemas.microsoft.com/office/drawing/2014/main" val="3937581458"/>
                  </a:ext>
                </a:extLst>
              </a:tr>
              <a:tr h="318937">
                <a:tc>
                  <a:txBody>
                    <a:bodyPr/>
                    <a:lstStyle/>
                    <a:p>
                      <a:pPr algn="ctr"/>
                      <a:r>
                        <a:rPr lang="en-US" sz="1650" dirty="0">
                          <a:latin typeface="Times New Roman" panose="02020603050405020304" pitchFamily="18" charset="0"/>
                          <a:cs typeface="Times New Roman" panose="02020603050405020304" pitchFamily="18" charset="0"/>
                        </a:rPr>
                        <a:t>d</a:t>
                      </a:r>
                    </a:p>
                  </a:txBody>
                  <a:tcPr/>
                </a:tc>
                <a:tc>
                  <a:txBody>
                    <a:bodyPr/>
                    <a:lstStyle/>
                    <a:p>
                      <a:pPr algn="l"/>
                      <a:r>
                        <a:rPr lang="en-US" sz="1600" dirty="0">
                          <a:latin typeface="+mn-lt"/>
                          <a:cs typeface="Times New Roman" panose="02020603050405020304" pitchFamily="18" charset="0"/>
                        </a:rPr>
                        <a:t>Station diameter</a:t>
                      </a:r>
                    </a:p>
                  </a:txBody>
                  <a:tcPr/>
                </a:tc>
                <a:extLst>
                  <a:ext uri="{0D108BD9-81ED-4DB2-BD59-A6C34878D82A}">
                    <a16:rowId xmlns:a16="http://schemas.microsoft.com/office/drawing/2014/main" val="1912657953"/>
                  </a:ext>
                </a:extLst>
              </a:tr>
              <a:tr h="0">
                <a:tc>
                  <a:txBody>
                    <a:bodyPr/>
                    <a:lstStyle/>
                    <a:p>
                      <a:pPr algn="ctr"/>
                      <a:r>
                        <a:rPr lang="en-US" sz="1650" dirty="0">
                          <a:latin typeface="Times New Roman" panose="02020603050405020304" pitchFamily="18" charset="0"/>
                          <a:cs typeface="Times New Roman" panose="02020603050405020304" pitchFamily="18" charset="0"/>
                        </a:rPr>
                        <a:t>c</a:t>
                      </a:r>
                    </a:p>
                  </a:txBody>
                  <a:tcPr/>
                </a:tc>
                <a:tc>
                  <a:txBody>
                    <a:bodyPr/>
                    <a:lstStyle/>
                    <a:p>
                      <a:pPr algn="l"/>
                      <a:r>
                        <a:rPr lang="en-US" sz="1600" dirty="0">
                          <a:latin typeface="+mn-lt"/>
                          <a:cs typeface="Times New Roman" panose="02020603050405020304" pitchFamily="18" charset="0"/>
                        </a:rPr>
                        <a:t>Speed of sound</a:t>
                      </a:r>
                    </a:p>
                  </a:txBody>
                  <a:tcPr/>
                </a:tc>
                <a:extLst>
                  <a:ext uri="{0D108BD9-81ED-4DB2-BD59-A6C34878D82A}">
                    <a16:rowId xmlns:a16="http://schemas.microsoft.com/office/drawing/2014/main" val="2964652201"/>
                  </a:ext>
                </a:extLst>
              </a:tr>
              <a:tr h="0">
                <a:tc>
                  <a:txBody>
                    <a:bodyPr/>
                    <a:lstStyle/>
                    <a:p>
                      <a:pPr algn="ctr"/>
                      <a:r>
                        <a:rPr lang="el-GR" sz="1650" dirty="0">
                          <a:latin typeface="Times New Roman" panose="02020603050405020304" pitchFamily="18" charset="0"/>
                          <a:cs typeface="Times New Roman" panose="02020603050405020304" pitchFamily="18" charset="0"/>
                        </a:rPr>
                        <a:t>β</a:t>
                      </a:r>
                      <a:endParaRPr lang="en-US" sz="1650" dirty="0">
                        <a:latin typeface="Times New Roman" panose="02020603050405020304" pitchFamily="18" charset="0"/>
                        <a:cs typeface="Times New Roman" panose="02020603050405020304" pitchFamily="18" charset="0"/>
                      </a:endParaRPr>
                    </a:p>
                  </a:txBody>
                  <a:tcPr/>
                </a:tc>
                <a:tc>
                  <a:txBody>
                    <a:bodyPr/>
                    <a:lstStyle/>
                    <a:p>
                      <a:pPr algn="l"/>
                      <a:r>
                        <a:rPr lang="en-US" sz="1600" dirty="0">
                          <a:latin typeface="+mn-lt"/>
                          <a:cs typeface="Times New Roman" panose="02020603050405020304" pitchFamily="18" charset="0"/>
                        </a:rPr>
                        <a:t>Angle from a previous diagram</a:t>
                      </a:r>
                    </a:p>
                  </a:txBody>
                  <a:tcPr/>
                </a:tc>
                <a:extLst>
                  <a:ext uri="{0D108BD9-81ED-4DB2-BD59-A6C34878D82A}">
                    <a16:rowId xmlns:a16="http://schemas.microsoft.com/office/drawing/2014/main" val="3339394594"/>
                  </a:ext>
                </a:extLst>
              </a:tr>
            </a:tbl>
          </a:graphicData>
        </a:graphic>
      </p:graphicFrame>
      <p:graphicFrame>
        <p:nvGraphicFramePr>
          <p:cNvPr id="11" name="Object 10">
            <a:extLst>
              <a:ext uri="{FF2B5EF4-FFF2-40B4-BE49-F238E27FC236}">
                <a16:creationId xmlns:a16="http://schemas.microsoft.com/office/drawing/2014/main" id="{EE68A91C-6B0B-44D9-BC63-0274386B3599}"/>
              </a:ext>
            </a:extLst>
          </p:cNvPr>
          <p:cNvGraphicFramePr>
            <a:graphicFrameLocks noChangeAspect="1"/>
          </p:cNvGraphicFramePr>
          <p:nvPr>
            <p:extLst>
              <p:ext uri="{D42A27DB-BD31-4B8C-83A1-F6EECF244321}">
                <p14:modId xmlns:p14="http://schemas.microsoft.com/office/powerpoint/2010/main" val="4103148725"/>
              </p:ext>
            </p:extLst>
          </p:nvPr>
        </p:nvGraphicFramePr>
        <p:xfrm>
          <a:off x="1075624" y="3880154"/>
          <a:ext cx="5184775" cy="995363"/>
        </p:xfrm>
        <a:graphic>
          <a:graphicData uri="http://schemas.openxmlformats.org/presentationml/2006/ole">
            <mc:AlternateContent xmlns:mc="http://schemas.openxmlformats.org/markup-compatibility/2006">
              <mc:Choice xmlns:v="urn:schemas-microsoft-com:vml" Requires="v">
                <p:oleObj spid="_x0000_s76834" name="Equation" r:id="rId5" imgW="4089240" imgH="787320" progId="Equation.DSMT4">
                  <p:embed/>
                </p:oleObj>
              </mc:Choice>
              <mc:Fallback>
                <p:oleObj name="Equation" r:id="rId5" imgW="4089240" imgH="787320" progId="Equation.DSMT4">
                  <p:embed/>
                  <p:pic>
                    <p:nvPicPr>
                      <p:cNvPr id="9" name="Object 8">
                        <a:extLst>
                          <a:ext uri="{FF2B5EF4-FFF2-40B4-BE49-F238E27FC236}">
                            <a16:creationId xmlns:a16="http://schemas.microsoft.com/office/drawing/2014/main" id="{B636CC3D-BD96-41D8-A84D-D38562E1EF91}"/>
                          </a:ext>
                        </a:extLst>
                      </p:cNvPr>
                      <p:cNvPicPr/>
                      <p:nvPr/>
                    </p:nvPicPr>
                    <p:blipFill>
                      <a:blip r:embed="rId6"/>
                      <a:stretch>
                        <a:fillRect/>
                      </a:stretch>
                    </p:blipFill>
                    <p:spPr>
                      <a:xfrm>
                        <a:off x="1075624" y="3880154"/>
                        <a:ext cx="5184775" cy="995363"/>
                      </a:xfrm>
                      <a:prstGeom prst="rect">
                        <a:avLst/>
                      </a:prstGeom>
                    </p:spPr>
                  </p:pic>
                </p:oleObj>
              </mc:Fallback>
            </mc:AlternateContent>
          </a:graphicData>
        </a:graphic>
      </p:graphicFrame>
    </p:spTree>
    <p:extLst>
      <p:ext uri="{BB962C8B-B14F-4D97-AF65-F5344CB8AC3E}">
        <p14:creationId xmlns:p14="http://schemas.microsoft.com/office/powerpoint/2010/main" val="4215300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53232C6-E171-456A-A531-DD4B5971B228}"/>
              </a:ext>
            </a:extLst>
          </p:cNvPr>
          <p:cNvSpPr txBox="1"/>
          <p:nvPr/>
        </p:nvSpPr>
        <p:spPr>
          <a:xfrm>
            <a:off x="868432" y="1388561"/>
            <a:ext cx="9615948" cy="3416320"/>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650" dirty="0"/>
              <a:t>Calculate the sound pressure level in for the 20 Hz case (b=1) and for the initial height of 6.1 meters above the ground</a:t>
            </a:r>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endParaRPr lang="en-US" sz="1650" dirty="0"/>
          </a:p>
          <a:p>
            <a:pPr>
              <a:buClr>
                <a:srgbClr val="006699"/>
              </a:buClr>
              <a:buSzPct val="80000"/>
            </a:pPr>
            <a:endParaRPr lang="en-US" sz="1650" dirty="0"/>
          </a:p>
          <a:p>
            <a:pPr marL="285750" indent="-285750">
              <a:buClr>
                <a:srgbClr val="006699"/>
              </a:buClr>
              <a:buSzPct val="80000"/>
              <a:buFont typeface="Arial" panose="020B0604020202020204" pitchFamily="34" charset="0"/>
              <a:buChar char="•"/>
            </a:pPr>
            <a:r>
              <a:rPr lang="en-US" sz="1650" dirty="0"/>
              <a:t>Note that the -8 factor corresponds to radiation into a hemisphere with a flat ground plane</a:t>
            </a:r>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r>
              <a:rPr lang="en-US" sz="1650" dirty="0"/>
              <a:t>Repeat Steps 5 through 10 for each band of interest and at each height of interest</a:t>
            </a:r>
          </a:p>
          <a:p>
            <a:pPr marL="285750" indent="-285750">
              <a:buClr>
                <a:srgbClr val="006699"/>
              </a:buClr>
              <a:buSzPct val="8000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3A518599-EC12-4319-B1A5-9B7F1FF9EE22}"/>
              </a:ext>
            </a:extLst>
          </p:cNvPr>
          <p:cNvSpPr txBox="1"/>
          <p:nvPr/>
        </p:nvSpPr>
        <p:spPr>
          <a:xfrm>
            <a:off x="442856" y="406295"/>
            <a:ext cx="6450313" cy="430887"/>
          </a:xfrm>
          <a:prstGeom prst="rect">
            <a:avLst/>
          </a:prstGeom>
          <a:noFill/>
        </p:spPr>
        <p:txBody>
          <a:bodyPr wrap="square" rtlCol="0">
            <a:spAutoFit/>
          </a:bodyPr>
          <a:lstStyle/>
          <a:p>
            <a:r>
              <a:rPr lang="en-US" sz="2200" b="1" dirty="0">
                <a:solidFill>
                  <a:srgbClr val="006699"/>
                </a:solidFill>
              </a:rPr>
              <a:t>Step 10   Sound Pressure Level Calculation</a:t>
            </a:r>
          </a:p>
        </p:txBody>
      </p:sp>
      <p:sp>
        <p:nvSpPr>
          <p:cNvPr id="3" name="Rectangle 2">
            <a:extLst>
              <a:ext uri="{FF2B5EF4-FFF2-40B4-BE49-F238E27FC236}">
                <a16:creationId xmlns:a16="http://schemas.microsoft.com/office/drawing/2014/main" id="{4C8BB6BB-FE5D-49A0-B070-B95A6731EB43}"/>
              </a:ext>
            </a:extLst>
          </p:cNvPr>
          <p:cNvSpPr>
            <a:spLocks noChangeArrowheads="1"/>
          </p:cNvSpPr>
          <p:nvPr/>
        </p:nvSpPr>
        <p:spPr bwMode="auto">
          <a:xfrm>
            <a:off x="442856" y="65517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ED7AA786-2412-4376-BCF3-DD8AC826ACE7}"/>
              </a:ext>
            </a:extLst>
          </p:cNvPr>
          <p:cNvGraphicFramePr>
            <a:graphicFrameLocks noChangeAspect="1"/>
          </p:cNvGraphicFramePr>
          <p:nvPr>
            <p:extLst>
              <p:ext uri="{D42A27DB-BD31-4B8C-83A1-F6EECF244321}">
                <p14:modId xmlns:p14="http://schemas.microsoft.com/office/powerpoint/2010/main" val="901657191"/>
              </p:ext>
            </p:extLst>
          </p:nvPr>
        </p:nvGraphicFramePr>
        <p:xfrm>
          <a:off x="1481377" y="2309698"/>
          <a:ext cx="3467695" cy="402109"/>
        </p:xfrm>
        <a:graphic>
          <a:graphicData uri="http://schemas.openxmlformats.org/presentationml/2006/ole">
            <mc:AlternateContent xmlns:mc="http://schemas.openxmlformats.org/markup-compatibility/2006">
              <mc:Choice xmlns:v="urn:schemas-microsoft-com:vml" Requires="v">
                <p:oleObj spid="_x0000_s77847" name="Equation" r:id="rId3" imgW="2768600" imgH="317500" progId="Equation.DSMT4">
                  <p:embed/>
                </p:oleObj>
              </mc:Choice>
              <mc:Fallback>
                <p:oleObj name="Equation" r:id="rId3" imgW="2768600" imgH="3175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1377" y="2309698"/>
                        <a:ext cx="3467695" cy="402109"/>
                      </a:xfrm>
                      <a:prstGeom prst="rect">
                        <a:avLst/>
                      </a:prstGeom>
                      <a:noFill/>
                    </p:spPr>
                  </p:pic>
                </p:oleObj>
              </mc:Fallback>
            </mc:AlternateContent>
          </a:graphicData>
        </a:graphic>
      </p:graphicFrame>
      <p:sp>
        <p:nvSpPr>
          <p:cNvPr id="8" name="Rectangle 4">
            <a:extLst>
              <a:ext uri="{FF2B5EF4-FFF2-40B4-BE49-F238E27FC236}">
                <a16:creationId xmlns:a16="http://schemas.microsoft.com/office/drawing/2014/main" id="{C7D43B98-32B6-44EF-9753-D790791CCAB2}"/>
              </a:ext>
            </a:extLst>
          </p:cNvPr>
          <p:cNvSpPr>
            <a:spLocks noChangeArrowheads="1"/>
          </p:cNvSpPr>
          <p:nvPr/>
        </p:nvSpPr>
        <p:spPr bwMode="auto">
          <a:xfrm>
            <a:off x="169683" y="-942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4134EB6D-8D14-4C1E-892B-C78F620C6BAA}"/>
              </a:ext>
            </a:extLst>
          </p:cNvPr>
          <p:cNvGraphicFramePr>
            <a:graphicFrameLocks noChangeAspect="1"/>
          </p:cNvGraphicFramePr>
          <p:nvPr>
            <p:extLst>
              <p:ext uri="{D42A27DB-BD31-4B8C-83A1-F6EECF244321}">
                <p14:modId xmlns:p14="http://schemas.microsoft.com/office/powerpoint/2010/main" val="616152627"/>
              </p:ext>
            </p:extLst>
          </p:nvPr>
        </p:nvGraphicFramePr>
        <p:xfrm>
          <a:off x="1481377" y="3008308"/>
          <a:ext cx="4730887" cy="408003"/>
        </p:xfrm>
        <a:graphic>
          <a:graphicData uri="http://schemas.openxmlformats.org/presentationml/2006/ole">
            <mc:AlternateContent xmlns:mc="http://schemas.openxmlformats.org/markup-compatibility/2006">
              <mc:Choice xmlns:v="urn:schemas-microsoft-com:vml" Requires="v">
                <p:oleObj spid="_x0000_s77848" name="Equation" r:id="rId5" imgW="3568680" imgH="304560" progId="Equation.DSMT4">
                  <p:embed/>
                </p:oleObj>
              </mc:Choice>
              <mc:Fallback>
                <p:oleObj name="Equation" r:id="rId5" imgW="3568680" imgH="304560" progId="Equation.DSMT4">
                  <p:embed/>
                  <p:pic>
                    <p:nvPicPr>
                      <p:cNvPr id="0" name="Object 3"/>
                      <p:cNvPicPr>
                        <a:picLocks noChangeAspect="1" noChangeArrowheads="1"/>
                      </p:cNvPicPr>
                      <p:nvPr/>
                    </p:nvPicPr>
                    <p:blipFill>
                      <a:blip r:embed="rId6"/>
                      <a:srcRect/>
                      <a:stretch>
                        <a:fillRect/>
                      </a:stretch>
                    </p:blipFill>
                    <p:spPr bwMode="auto">
                      <a:xfrm>
                        <a:off x="1481377" y="3008308"/>
                        <a:ext cx="4730887" cy="408003"/>
                      </a:xfrm>
                      <a:prstGeom prst="rect">
                        <a:avLst/>
                      </a:prstGeom>
                      <a:noFill/>
                    </p:spPr>
                  </p:pic>
                </p:oleObj>
              </mc:Fallback>
            </mc:AlternateContent>
          </a:graphicData>
        </a:graphic>
      </p:graphicFrame>
    </p:spTree>
    <p:extLst>
      <p:ext uri="{BB962C8B-B14F-4D97-AF65-F5344CB8AC3E}">
        <p14:creationId xmlns:p14="http://schemas.microsoft.com/office/powerpoint/2010/main" val="1369871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251902F-81F7-4091-8518-EE132DF880B2}"/>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SPL at 20 Hz Comparison</a:t>
            </a:r>
          </a:p>
        </p:txBody>
      </p:sp>
      <p:sp>
        <p:nvSpPr>
          <p:cNvPr id="2" name="TextBox 1">
            <a:extLst>
              <a:ext uri="{FF2B5EF4-FFF2-40B4-BE49-F238E27FC236}">
                <a16:creationId xmlns:a16="http://schemas.microsoft.com/office/drawing/2014/main" id="{6EBF35C6-A0C8-4E28-B16B-01593CDFA5B9}"/>
              </a:ext>
            </a:extLst>
          </p:cNvPr>
          <p:cNvSpPr txBox="1"/>
          <p:nvPr/>
        </p:nvSpPr>
        <p:spPr>
          <a:xfrm>
            <a:off x="711200" y="1399823"/>
            <a:ext cx="8985956" cy="600164"/>
          </a:xfrm>
          <a:prstGeom prst="rect">
            <a:avLst/>
          </a:prstGeom>
          <a:noFill/>
        </p:spPr>
        <p:txBody>
          <a:bodyPr wrap="square" rtlCol="0">
            <a:spAutoFit/>
          </a:bodyPr>
          <a:lstStyle/>
          <a:p>
            <a:pPr marL="285750" indent="-285750">
              <a:buClr>
                <a:srgbClr val="006699"/>
              </a:buClr>
              <a:buSzPct val="90000"/>
              <a:buFont typeface="Arial" panose="020B0604020202020204" pitchFamily="34" charset="0"/>
              <a:buChar char="•"/>
            </a:pPr>
            <a:r>
              <a:rPr lang="en-US" sz="1650" dirty="0"/>
              <a:t>The peak response at 20 Hz actually occurs at x</a:t>
            </a:r>
            <a:r>
              <a:rPr lang="en-US" sz="1650" baseline="-25000" dirty="0"/>
              <a:t>1</a:t>
            </a:r>
            <a:r>
              <a:rPr lang="en-US" sz="1650" dirty="0"/>
              <a:t> = 60.07 meters above the ground as shown in the following table</a:t>
            </a:r>
          </a:p>
        </p:txBody>
      </p:sp>
      <p:graphicFrame>
        <p:nvGraphicFramePr>
          <p:cNvPr id="8" name="Table 7">
            <a:extLst>
              <a:ext uri="{FF2B5EF4-FFF2-40B4-BE49-F238E27FC236}">
                <a16:creationId xmlns:a16="http://schemas.microsoft.com/office/drawing/2014/main" id="{2DF34239-7AB7-464C-9F20-EF0EE3BCFB04}"/>
              </a:ext>
            </a:extLst>
          </p:cNvPr>
          <p:cNvGraphicFramePr>
            <a:graphicFrameLocks noGrp="1"/>
          </p:cNvGraphicFramePr>
          <p:nvPr>
            <p:extLst>
              <p:ext uri="{D42A27DB-BD31-4B8C-83A1-F6EECF244321}">
                <p14:modId xmlns:p14="http://schemas.microsoft.com/office/powerpoint/2010/main" val="2932035094"/>
              </p:ext>
            </p:extLst>
          </p:nvPr>
        </p:nvGraphicFramePr>
        <p:xfrm>
          <a:off x="2895611" y="1999987"/>
          <a:ext cx="5054942" cy="4485640"/>
        </p:xfrm>
        <a:graphic>
          <a:graphicData uri="http://schemas.openxmlformats.org/drawingml/2006/table">
            <a:tbl>
              <a:tblPr firstRow="1" bandRow="1">
                <a:tableStyleId>{5C22544A-7EE6-4342-B048-85BDC9FD1C3A}</a:tableStyleId>
              </a:tblPr>
              <a:tblGrid>
                <a:gridCol w="1572767">
                  <a:extLst>
                    <a:ext uri="{9D8B030D-6E8A-4147-A177-3AD203B41FA5}">
                      <a16:colId xmlns:a16="http://schemas.microsoft.com/office/drawing/2014/main" val="1937395831"/>
                    </a:ext>
                  </a:extLst>
                </a:gridCol>
                <a:gridCol w="1548806">
                  <a:extLst>
                    <a:ext uri="{9D8B030D-6E8A-4147-A177-3AD203B41FA5}">
                      <a16:colId xmlns:a16="http://schemas.microsoft.com/office/drawing/2014/main" val="3337039618"/>
                    </a:ext>
                  </a:extLst>
                </a:gridCol>
                <a:gridCol w="1933369">
                  <a:extLst>
                    <a:ext uri="{9D8B030D-6E8A-4147-A177-3AD203B41FA5}">
                      <a16:colId xmlns:a16="http://schemas.microsoft.com/office/drawing/2014/main" val="3244471037"/>
                    </a:ext>
                  </a:extLst>
                </a:gridCol>
              </a:tblGrid>
              <a:tr h="370840">
                <a:tc>
                  <a:txBody>
                    <a:bodyPr/>
                    <a:lstStyle/>
                    <a:p>
                      <a:pPr algn="ctr"/>
                      <a:r>
                        <a:rPr lang="en-US" sz="1500" dirty="0">
                          <a:latin typeface="+mn-lt"/>
                          <a:cs typeface="Times New Roman" panose="02020603050405020304" pitchFamily="18" charset="0"/>
                        </a:rPr>
                        <a:t>Parameter</a:t>
                      </a:r>
                    </a:p>
                  </a:txBody>
                  <a:tcPr/>
                </a:tc>
                <a:tc>
                  <a:txBody>
                    <a:bodyPr/>
                    <a:lstStyle/>
                    <a:p>
                      <a:pPr algn="ctr"/>
                      <a:r>
                        <a:rPr lang="en-US" sz="1500" dirty="0">
                          <a:latin typeface="+mn-lt"/>
                          <a:cs typeface="Times New Roman" panose="02020603050405020304" pitchFamily="18" charset="0"/>
                        </a:rPr>
                        <a:t>Initial</a:t>
                      </a:r>
                    </a:p>
                  </a:txBody>
                  <a:tcPr/>
                </a:tc>
                <a:tc>
                  <a:txBody>
                    <a:bodyPr/>
                    <a:lstStyle/>
                    <a:p>
                      <a:pPr algn="ctr"/>
                      <a:r>
                        <a:rPr lang="en-US" sz="1500" dirty="0">
                          <a:latin typeface="+mn-lt"/>
                          <a:cs typeface="Times New Roman" panose="02020603050405020304" pitchFamily="18" charset="0"/>
                        </a:rPr>
                        <a:t>Later</a:t>
                      </a:r>
                    </a:p>
                  </a:txBody>
                  <a:tcPr/>
                </a:tc>
                <a:extLst>
                  <a:ext uri="{0D108BD9-81ED-4DB2-BD59-A6C34878D82A}">
                    <a16:rowId xmlns:a16="http://schemas.microsoft.com/office/drawing/2014/main" val="1627834248"/>
                  </a:ext>
                </a:extLst>
              </a:tr>
              <a:tr h="457200">
                <a:tc>
                  <a:txBody>
                    <a:bodyPr/>
                    <a:lstStyle/>
                    <a:p>
                      <a:pPr marL="0" marR="0" algn="ctr">
                        <a:spcBef>
                          <a:spcPts val="0"/>
                        </a:spcBef>
                        <a:spcAft>
                          <a:spcPts val="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2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(meters)</a:t>
                      </a:r>
                    </a:p>
                  </a:txBody>
                  <a:tcPr marL="68580" marR="68580" marT="0" marB="0" anchor="ctr"/>
                </a:tc>
                <a:tc>
                  <a:txBody>
                    <a:bodyPr/>
                    <a:lstStyle/>
                    <a:p>
                      <a:pPr marL="0" marR="0" algn="ctr">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6.1</a:t>
                      </a:r>
                    </a:p>
                  </a:txBody>
                  <a:tcPr marL="68580" marR="68580" marT="0" marB="0" anchor="ctr"/>
                </a:tc>
                <a:tc>
                  <a:txBody>
                    <a:bodyPr/>
                    <a:lstStyle/>
                    <a:p>
                      <a:pPr marL="0" marR="0" algn="ctr">
                        <a:spcBef>
                          <a:spcPts val="0"/>
                        </a:spcBef>
                        <a:spcAft>
                          <a:spcPts val="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60.07</a:t>
                      </a:r>
                    </a:p>
                  </a:txBody>
                  <a:tcPr marL="68580" marR="68580" marT="0" marB="0" anchor="ctr"/>
                </a:tc>
                <a:extLst>
                  <a:ext uri="{0D108BD9-81ED-4DB2-BD59-A6C34878D82A}">
                    <a16:rowId xmlns:a16="http://schemas.microsoft.com/office/drawing/2014/main" val="1433871222"/>
                  </a:ext>
                </a:extLst>
              </a:tr>
              <a:tr h="457200">
                <a:tc>
                  <a:txBody>
                    <a:bodyPr/>
                    <a:lstStyle/>
                    <a:p>
                      <a:pPr marL="0" marR="0" algn="ctr">
                        <a:spcBef>
                          <a:spcPts val="0"/>
                        </a:spcBef>
                        <a:spcAft>
                          <a:spcPts val="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L</a:t>
                      </a:r>
                      <a:r>
                        <a:rPr lang="en-US" sz="2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w,1</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(dB)</a:t>
                      </a:r>
                    </a:p>
                  </a:txBody>
                  <a:tcPr marL="68580" marR="68580" marT="0" marB="0" anchor="ctr"/>
                </a:tc>
                <a:tc>
                  <a:txBody>
                    <a:bodyPr/>
                    <a:lstStyle/>
                    <a:p>
                      <a:pPr marL="0" marR="0" algn="ctr">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179.8</a:t>
                      </a:r>
                    </a:p>
                  </a:txBody>
                  <a:tcPr marL="68580" marR="68580" marT="0" marB="0" anchor="ctr"/>
                </a:tc>
                <a:tc>
                  <a:txBody>
                    <a:bodyPr/>
                    <a:lstStyle/>
                    <a:p>
                      <a:pPr marL="0" marR="0" algn="ctr">
                        <a:spcBef>
                          <a:spcPts val="0"/>
                        </a:spcBef>
                        <a:spcAft>
                          <a:spcPts val="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179.8</a:t>
                      </a:r>
                    </a:p>
                  </a:txBody>
                  <a:tcPr marL="68580" marR="68580" marT="0" marB="0" anchor="ctr"/>
                </a:tc>
                <a:extLst>
                  <a:ext uri="{0D108BD9-81ED-4DB2-BD59-A6C34878D82A}">
                    <a16:rowId xmlns:a16="http://schemas.microsoft.com/office/drawing/2014/main" val="1567953889"/>
                  </a:ext>
                </a:extLst>
              </a:tr>
              <a:tr h="457200">
                <a:tc>
                  <a:txBody>
                    <a:bodyPr/>
                    <a:lstStyle/>
                    <a:p>
                      <a:pPr marL="0" marR="0" algn="ctr">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r (meters)</a:t>
                      </a:r>
                    </a:p>
                  </a:txBody>
                  <a:tcPr marL="68580" marR="68580" marT="0" marB="0" anchor="ctr"/>
                </a:tc>
                <a:tc>
                  <a:txBody>
                    <a:bodyPr/>
                    <a:lstStyle/>
                    <a:p>
                      <a:pPr marL="0" marR="0" algn="ctr">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65.4</a:t>
                      </a:r>
                    </a:p>
                  </a:txBody>
                  <a:tcPr marL="68580" marR="68580" marT="0" marB="0" anchor="ctr"/>
                </a:tc>
                <a:tc>
                  <a:txBody>
                    <a:bodyPr/>
                    <a:lstStyle/>
                    <a:p>
                      <a:pPr marL="0" marR="0" algn="ctr">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91.5</a:t>
                      </a:r>
                    </a:p>
                  </a:txBody>
                  <a:tcPr marL="68580" marR="68580" marT="0" marB="0" anchor="ctr"/>
                </a:tc>
                <a:extLst>
                  <a:ext uri="{0D108BD9-81ED-4DB2-BD59-A6C34878D82A}">
                    <a16:rowId xmlns:a16="http://schemas.microsoft.com/office/drawing/2014/main" val="1146110654"/>
                  </a:ext>
                </a:extLst>
              </a:tr>
              <a:tr h="457200">
                <a:tc>
                  <a:txBody>
                    <a:bodyPr/>
                    <a:lstStyle/>
                    <a:p>
                      <a:pPr marL="0" marR="0" algn="ctr">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-10 log r</a:t>
                      </a:r>
                      <a:r>
                        <a:rPr lang="en-US" sz="1500" baseline="300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-36.3</a:t>
                      </a:r>
                    </a:p>
                  </a:txBody>
                  <a:tcPr marL="68580" marR="68580" marT="0" marB="0" anchor="ctr"/>
                </a:tc>
                <a:tc>
                  <a:txBody>
                    <a:bodyPr/>
                    <a:lstStyle/>
                    <a:p>
                      <a:pPr marL="0" marR="0" algn="ctr">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-39.2</a:t>
                      </a:r>
                    </a:p>
                  </a:txBody>
                  <a:tcPr marL="68580" marR="68580" marT="0" marB="0" anchor="ctr"/>
                </a:tc>
                <a:extLst>
                  <a:ext uri="{0D108BD9-81ED-4DB2-BD59-A6C34878D82A}">
                    <a16:rowId xmlns:a16="http://schemas.microsoft.com/office/drawing/2014/main" val="3363186804"/>
                  </a:ext>
                </a:extLst>
              </a:tr>
              <a:tr h="457200">
                <a:tc>
                  <a:txBody>
                    <a:bodyPr/>
                    <a:lstStyle/>
                    <a:p>
                      <a:pPr marL="0" marR="0" algn="ctr">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Theta (deg)</a:t>
                      </a:r>
                    </a:p>
                  </a:txBody>
                  <a:tcPr marL="68580" marR="68580" marT="0" marB="0" anchor="ctr"/>
                </a:tc>
                <a:tc>
                  <a:txBody>
                    <a:bodyPr/>
                    <a:lstStyle/>
                    <a:p>
                      <a:pPr marL="0" marR="0" algn="ctr">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144.9</a:t>
                      </a:r>
                    </a:p>
                  </a:txBody>
                  <a:tcPr marL="68580" marR="68580" marT="0" marB="0" anchor="ctr"/>
                </a:tc>
                <a:tc>
                  <a:txBody>
                    <a:bodyPr/>
                    <a:lstStyle/>
                    <a:p>
                      <a:pPr marL="0" marR="0" algn="ctr">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86.7</a:t>
                      </a:r>
                    </a:p>
                  </a:txBody>
                  <a:tcPr marL="68580" marR="68580" marT="0" marB="0" anchor="ctr"/>
                </a:tc>
                <a:extLst>
                  <a:ext uri="{0D108BD9-81ED-4DB2-BD59-A6C34878D82A}">
                    <a16:rowId xmlns:a16="http://schemas.microsoft.com/office/drawing/2014/main" val="614127126"/>
                  </a:ext>
                </a:extLst>
              </a:tr>
              <a:tr h="457200">
                <a:tc>
                  <a:txBody>
                    <a:bodyPr/>
                    <a:lstStyle/>
                    <a:p>
                      <a:pPr marL="0" marR="0" algn="ctr">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Beta (deg)</a:t>
                      </a:r>
                    </a:p>
                  </a:txBody>
                  <a:tcPr marL="68580" marR="68580" marT="0" marB="0" anchor="ctr"/>
                </a:tc>
                <a:tc>
                  <a:txBody>
                    <a:bodyPr/>
                    <a:lstStyle/>
                    <a:p>
                      <a:pPr marL="0" marR="0" algn="ctr">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31.1</a:t>
                      </a:r>
                    </a:p>
                  </a:txBody>
                  <a:tcPr marL="68580" marR="68580" marT="0" marB="0" anchor="ctr"/>
                </a:tc>
                <a:tc>
                  <a:txBody>
                    <a:bodyPr/>
                    <a:lstStyle/>
                    <a:p>
                      <a:pPr marL="0" marR="0" algn="ctr">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88.3</a:t>
                      </a:r>
                    </a:p>
                  </a:txBody>
                  <a:tcPr marL="68580" marR="68580" marT="0" marB="0" anchor="ctr"/>
                </a:tc>
                <a:extLst>
                  <a:ext uri="{0D108BD9-81ED-4DB2-BD59-A6C34878D82A}">
                    <a16:rowId xmlns:a16="http://schemas.microsoft.com/office/drawing/2014/main" val="111954298"/>
                  </a:ext>
                </a:extLst>
              </a:tr>
              <a:tr h="457200">
                <a:tc>
                  <a:txBody>
                    <a:bodyPr/>
                    <a:lstStyle/>
                    <a:p>
                      <a:pPr marL="0" marR="0" algn="ctr">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DI (dB)</a:t>
                      </a:r>
                    </a:p>
                  </a:txBody>
                  <a:tcPr marL="68580" marR="68580" marT="0" marB="0" anchor="ctr"/>
                </a:tc>
                <a:tc>
                  <a:txBody>
                    <a:bodyPr/>
                    <a:lstStyle/>
                    <a:p>
                      <a:pPr marL="0" marR="0" algn="ctr">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-15.5</a:t>
                      </a:r>
                    </a:p>
                  </a:txBody>
                  <a:tcPr marL="68580" marR="68580" marT="0" marB="0" anchor="ctr"/>
                </a:tc>
                <a:tc>
                  <a:txBody>
                    <a:bodyPr/>
                    <a:lstStyle/>
                    <a:p>
                      <a:pPr marL="0" marR="0" algn="ctr">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-11.1</a:t>
                      </a:r>
                    </a:p>
                  </a:txBody>
                  <a:tcPr marL="68580" marR="68580" marT="0" marB="0" anchor="ctr"/>
                </a:tc>
                <a:extLst>
                  <a:ext uri="{0D108BD9-81ED-4DB2-BD59-A6C34878D82A}">
                    <a16:rowId xmlns:a16="http://schemas.microsoft.com/office/drawing/2014/main" val="984707274"/>
                  </a:ext>
                </a:extLst>
              </a:tr>
              <a:tr h="457200">
                <a:tc>
                  <a:txBody>
                    <a:bodyPr/>
                    <a:lstStyle/>
                    <a:p>
                      <a:pPr marL="0" marR="0" algn="ctr">
                        <a:spcBef>
                          <a:spcPts val="0"/>
                        </a:spcBef>
                        <a:spcAft>
                          <a:spcPts val="0"/>
                        </a:spcAft>
                      </a:pPr>
                      <a:r>
                        <a:rPr lang="en-US" sz="1500" dirty="0" err="1">
                          <a:effectLst/>
                          <a:latin typeface="Times New Roman" panose="02020603050405020304" pitchFamily="18" charset="0"/>
                          <a:ea typeface="Times New Roman" panose="02020603050405020304" pitchFamily="18" charset="0"/>
                          <a:cs typeface="Times New Roman" panose="02020603050405020304" pitchFamily="18" charset="0"/>
                        </a:rPr>
                        <a:t>W</a:t>
                      </a:r>
                      <a:r>
                        <a:rPr lang="en-US" sz="23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300" baseline="-25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3.60</a:t>
                      </a:r>
                    </a:p>
                  </a:txBody>
                  <a:tcPr marL="68580" marR="68580" marT="0" marB="0" anchor="ctr"/>
                </a:tc>
                <a:tc>
                  <a:txBody>
                    <a:bodyPr/>
                    <a:lstStyle/>
                    <a:p>
                      <a:pPr marL="0" marR="0" algn="ctr">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4.36</a:t>
                      </a:r>
                    </a:p>
                  </a:txBody>
                  <a:tcPr marL="68580" marR="68580" marT="0" marB="0" anchor="ctr"/>
                </a:tc>
                <a:extLst>
                  <a:ext uri="{0D108BD9-81ED-4DB2-BD59-A6C34878D82A}">
                    <a16:rowId xmlns:a16="http://schemas.microsoft.com/office/drawing/2014/main" val="1717319373"/>
                  </a:ext>
                </a:extLst>
              </a:tr>
              <a:tr h="457200">
                <a:tc>
                  <a:txBody>
                    <a:bodyPr/>
                    <a:lstStyle/>
                    <a:p>
                      <a:pPr marL="0" marR="0" algn="ctr">
                        <a:spcBef>
                          <a:spcPts val="0"/>
                        </a:spcBef>
                        <a:spcAft>
                          <a:spcPts val="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SPL1(dB)</a:t>
                      </a:r>
                    </a:p>
                  </a:txBody>
                  <a:tcPr marL="68580" marR="68580" marT="0" marB="0" anchor="ctr"/>
                </a:tc>
                <a:tc>
                  <a:txBody>
                    <a:bodyPr/>
                    <a:lstStyle/>
                    <a:p>
                      <a:pPr marL="0" marR="0" algn="ctr">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123.6</a:t>
                      </a:r>
                    </a:p>
                  </a:txBody>
                  <a:tcPr marL="68580" marR="68580" marT="0" marB="0" anchor="ctr"/>
                </a:tc>
                <a:tc>
                  <a:txBody>
                    <a:bodyPr/>
                    <a:lstStyle/>
                    <a:p>
                      <a:pPr marL="0" marR="0" algn="ctr">
                        <a:spcBef>
                          <a:spcPts val="0"/>
                        </a:spcBef>
                        <a:spcAft>
                          <a:spcPts val="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125.8</a:t>
                      </a:r>
                    </a:p>
                  </a:txBody>
                  <a:tcPr marL="68580" marR="68580" marT="0" marB="0" anchor="ctr"/>
                </a:tc>
                <a:extLst>
                  <a:ext uri="{0D108BD9-81ED-4DB2-BD59-A6C34878D82A}">
                    <a16:rowId xmlns:a16="http://schemas.microsoft.com/office/drawing/2014/main" val="1312970625"/>
                  </a:ext>
                </a:extLst>
              </a:tr>
            </a:tbl>
          </a:graphicData>
        </a:graphic>
      </p:graphicFrame>
    </p:spTree>
    <p:extLst>
      <p:ext uri="{BB962C8B-B14F-4D97-AF65-F5344CB8AC3E}">
        <p14:creationId xmlns:p14="http://schemas.microsoft.com/office/powerpoint/2010/main" val="261672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91E269-10A7-45E7-9852-B365E800D04B}"/>
              </a:ext>
            </a:extLst>
          </p:cNvPr>
          <p:cNvPicPr>
            <a:picLocks noChangeAspect="1"/>
          </p:cNvPicPr>
          <p:nvPr/>
        </p:nvPicPr>
        <p:blipFill>
          <a:blip r:embed="rId2"/>
          <a:stretch>
            <a:fillRect/>
          </a:stretch>
        </p:blipFill>
        <p:spPr>
          <a:xfrm>
            <a:off x="548166" y="575056"/>
            <a:ext cx="10935648" cy="5867908"/>
          </a:xfrm>
          <a:prstGeom prst="rect">
            <a:avLst/>
          </a:prstGeom>
        </p:spPr>
      </p:pic>
      <p:sp>
        <p:nvSpPr>
          <p:cNvPr id="7" name="Oval 6">
            <a:extLst>
              <a:ext uri="{FF2B5EF4-FFF2-40B4-BE49-F238E27FC236}">
                <a16:creationId xmlns:a16="http://schemas.microsoft.com/office/drawing/2014/main" id="{07F4A392-3C63-42F5-A25B-AF36FFD681F4}"/>
              </a:ext>
            </a:extLst>
          </p:cNvPr>
          <p:cNvSpPr/>
          <p:nvPr/>
        </p:nvSpPr>
        <p:spPr>
          <a:xfrm>
            <a:off x="8012431" y="2381565"/>
            <a:ext cx="2960370" cy="3959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9A348EC-4B5B-43EB-AA0A-48F54DC12DDB}"/>
              </a:ext>
            </a:extLst>
          </p:cNvPr>
          <p:cNvSpPr/>
          <p:nvPr/>
        </p:nvSpPr>
        <p:spPr>
          <a:xfrm>
            <a:off x="6358890" y="1711005"/>
            <a:ext cx="1870710" cy="3959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4249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1E6067-D7B4-4365-A0EE-EA83AEC572AA}"/>
              </a:ext>
            </a:extLst>
          </p:cNvPr>
          <p:cNvPicPr>
            <a:picLocks noChangeAspect="1"/>
          </p:cNvPicPr>
          <p:nvPr/>
        </p:nvPicPr>
        <p:blipFill>
          <a:blip r:embed="rId2"/>
          <a:stretch>
            <a:fillRect/>
          </a:stretch>
        </p:blipFill>
        <p:spPr>
          <a:xfrm>
            <a:off x="952054" y="815113"/>
            <a:ext cx="10287892" cy="5227773"/>
          </a:xfrm>
          <a:prstGeom prst="rect">
            <a:avLst/>
          </a:prstGeom>
        </p:spPr>
      </p:pic>
      <p:sp>
        <p:nvSpPr>
          <p:cNvPr id="4" name="Oval 3">
            <a:extLst>
              <a:ext uri="{FF2B5EF4-FFF2-40B4-BE49-F238E27FC236}">
                <a16:creationId xmlns:a16="http://schemas.microsoft.com/office/drawing/2014/main" id="{7656CB6B-D5A5-4D62-AFC3-9C2D13A29AC9}"/>
              </a:ext>
            </a:extLst>
          </p:cNvPr>
          <p:cNvSpPr/>
          <p:nvPr/>
        </p:nvSpPr>
        <p:spPr>
          <a:xfrm>
            <a:off x="5029201" y="2530155"/>
            <a:ext cx="2960370" cy="3959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9772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0637E8A-4A34-4A40-9A23-993D2EAA34D3}"/>
              </a:ext>
            </a:extLst>
          </p:cNvPr>
          <p:cNvPicPr>
            <a:picLocks noChangeAspect="1"/>
          </p:cNvPicPr>
          <p:nvPr/>
        </p:nvPicPr>
        <p:blipFill>
          <a:blip r:embed="rId2"/>
          <a:stretch>
            <a:fillRect/>
          </a:stretch>
        </p:blipFill>
        <p:spPr>
          <a:xfrm>
            <a:off x="247143" y="639838"/>
            <a:ext cx="11697714" cy="5578323"/>
          </a:xfrm>
          <a:prstGeom prst="rect">
            <a:avLst/>
          </a:prstGeom>
        </p:spPr>
      </p:pic>
      <p:sp>
        <p:nvSpPr>
          <p:cNvPr id="3" name="Oval 2">
            <a:extLst>
              <a:ext uri="{FF2B5EF4-FFF2-40B4-BE49-F238E27FC236}">
                <a16:creationId xmlns:a16="http://schemas.microsoft.com/office/drawing/2014/main" id="{1E993C44-756E-41BD-826F-C16C51276BAD}"/>
              </a:ext>
            </a:extLst>
          </p:cNvPr>
          <p:cNvSpPr/>
          <p:nvPr/>
        </p:nvSpPr>
        <p:spPr>
          <a:xfrm>
            <a:off x="8199120" y="4419915"/>
            <a:ext cx="1870710" cy="3959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5E8EA5B-68D6-4F39-A432-D50E8A6649AE}"/>
              </a:ext>
            </a:extLst>
          </p:cNvPr>
          <p:cNvSpPr/>
          <p:nvPr/>
        </p:nvSpPr>
        <p:spPr>
          <a:xfrm>
            <a:off x="8199120" y="5006655"/>
            <a:ext cx="1870710" cy="3959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6270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20BD87-50C3-438C-8DA8-9B8B8150D03C}"/>
              </a:ext>
            </a:extLst>
          </p:cNvPr>
          <p:cNvPicPr>
            <a:picLocks noChangeAspect="1"/>
          </p:cNvPicPr>
          <p:nvPr/>
        </p:nvPicPr>
        <p:blipFill>
          <a:blip r:embed="rId2"/>
          <a:stretch>
            <a:fillRect/>
          </a:stretch>
        </p:blipFill>
        <p:spPr>
          <a:xfrm>
            <a:off x="2034212" y="811303"/>
            <a:ext cx="7574936" cy="5235394"/>
          </a:xfrm>
          <a:prstGeom prst="rect">
            <a:avLst/>
          </a:prstGeom>
        </p:spPr>
      </p:pic>
    </p:spTree>
    <p:extLst>
      <p:ext uri="{BB962C8B-B14F-4D97-AF65-F5344CB8AC3E}">
        <p14:creationId xmlns:p14="http://schemas.microsoft.com/office/powerpoint/2010/main" val="1081859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53232C6-E171-456A-A531-DD4B5971B228}"/>
              </a:ext>
            </a:extLst>
          </p:cNvPr>
          <p:cNvSpPr txBox="1"/>
          <p:nvPr/>
        </p:nvSpPr>
        <p:spPr>
          <a:xfrm>
            <a:off x="5774499" y="1257187"/>
            <a:ext cx="6049748" cy="5524589"/>
          </a:xfrm>
          <a:prstGeom prst="rect">
            <a:avLst/>
          </a:prstGeom>
          <a:noFill/>
        </p:spPr>
        <p:txBody>
          <a:bodyPr wrap="square" rtlCol="0">
            <a:spAutoFit/>
          </a:bodyPr>
          <a:lstStyle/>
          <a:p>
            <a:pPr marL="285750" indent="-285750">
              <a:spcBef>
                <a:spcPts val="600"/>
              </a:spcBef>
              <a:spcAft>
                <a:spcPts val="600"/>
              </a:spcAft>
              <a:buClr>
                <a:srgbClr val="006699"/>
              </a:buClr>
              <a:buSzPct val="80000"/>
              <a:buFont typeface="Arial" panose="020B0604020202020204" pitchFamily="34" charset="0"/>
              <a:buChar char="•"/>
            </a:pPr>
            <a:r>
              <a:rPr lang="en-US" dirty="0"/>
              <a:t>The overpressure and acoustic environments had the potential to dislodge the shuttle’s thermal tiles</a:t>
            </a:r>
          </a:p>
          <a:p>
            <a:pPr marL="285750" indent="-285750">
              <a:spcBef>
                <a:spcPts val="600"/>
              </a:spcBef>
              <a:spcAft>
                <a:spcPts val="600"/>
              </a:spcAft>
              <a:buClr>
                <a:srgbClr val="006699"/>
              </a:buClr>
              <a:buSzPct val="80000"/>
              <a:buFont typeface="Arial" panose="020B0604020202020204" pitchFamily="34" charset="0"/>
              <a:buChar char="•"/>
            </a:pPr>
            <a:r>
              <a:rPr lang="en-US" dirty="0"/>
              <a:t>This problem occurred on the STS-1 Columbia mission, launched on April 12, 1981</a:t>
            </a:r>
          </a:p>
          <a:p>
            <a:pPr marL="285750" indent="-285750">
              <a:spcBef>
                <a:spcPts val="600"/>
              </a:spcBef>
              <a:spcAft>
                <a:spcPts val="600"/>
              </a:spcAft>
              <a:buClr>
                <a:srgbClr val="006699"/>
              </a:buClr>
              <a:buSzPct val="80000"/>
              <a:buFont typeface="Arial" panose="020B0604020202020204" pitchFamily="34" charset="0"/>
              <a:buChar char="•"/>
            </a:pPr>
            <a:r>
              <a:rPr lang="en-US" dirty="0"/>
              <a:t>Modifications to water suppression system mitigated this problem for following flights</a:t>
            </a:r>
          </a:p>
          <a:p>
            <a:pPr marL="285750" indent="-285750">
              <a:spcBef>
                <a:spcPts val="600"/>
              </a:spcBef>
              <a:spcAft>
                <a:spcPts val="600"/>
              </a:spcAft>
              <a:buClr>
                <a:srgbClr val="006699"/>
              </a:buClr>
              <a:buSzPct val="80000"/>
              <a:buFont typeface="Arial" panose="020B0604020202020204" pitchFamily="34" charset="0"/>
              <a:buChar char="•"/>
            </a:pPr>
            <a:r>
              <a:rPr lang="en-US" dirty="0"/>
              <a:t>The acoustic environment could have also damaged spacecraft payloads inside the shuttle’s cargo bay</a:t>
            </a:r>
          </a:p>
          <a:p>
            <a:pPr marL="285750" indent="-285750">
              <a:spcBef>
                <a:spcPts val="600"/>
              </a:spcBef>
              <a:spcAft>
                <a:spcPts val="600"/>
              </a:spcAft>
              <a:buClr>
                <a:srgbClr val="006699"/>
              </a:buClr>
              <a:buSzPct val="80000"/>
              <a:buFont typeface="Arial" panose="020B0604020202020204" pitchFamily="34" charset="0"/>
              <a:buChar char="•"/>
            </a:pPr>
            <a:r>
              <a:rPr lang="en-US" dirty="0"/>
              <a:t>These spacecraft usually have numerous components that are sensitive to sound and vibration</a:t>
            </a:r>
          </a:p>
          <a:p>
            <a:pPr marL="285750" indent="-285750">
              <a:spcBef>
                <a:spcPts val="600"/>
              </a:spcBef>
              <a:spcAft>
                <a:spcPts val="600"/>
              </a:spcAft>
              <a:buClr>
                <a:srgbClr val="006699"/>
              </a:buClr>
              <a:buSzPct val="80000"/>
              <a:buFont typeface="Arial" panose="020B0604020202020204" pitchFamily="34" charset="0"/>
              <a:buChar char="•"/>
            </a:pPr>
            <a:r>
              <a:rPr lang="en-US" dirty="0"/>
              <a:t>Solar panels are a particular concern, because they usually have a large surface area relative to their volume.  Fatigue cracks can thus form and propagate in the panels under harsh environments</a:t>
            </a:r>
          </a:p>
          <a:p>
            <a:pPr marL="285750" indent="-285750">
              <a:spcBef>
                <a:spcPts val="600"/>
              </a:spcBef>
              <a:spcAft>
                <a:spcPts val="600"/>
              </a:spcAft>
              <a:buClr>
                <a:srgbClr val="006699"/>
              </a:buClr>
              <a:buSzPct val="80000"/>
              <a:buFont typeface="Arial" panose="020B0604020202020204" pitchFamily="34" charset="0"/>
              <a:buChar char="•"/>
            </a:pPr>
            <a:r>
              <a:rPr lang="en-US" dirty="0"/>
              <a:t>A similar concern exists for high-gain, dish antennas</a:t>
            </a:r>
          </a:p>
          <a:p>
            <a:pPr>
              <a:buClr>
                <a:srgbClr val="006699"/>
              </a:buClr>
              <a:buSzPct val="80000"/>
            </a:pPr>
            <a:endParaRPr lang="en-US" dirty="0"/>
          </a:p>
        </p:txBody>
      </p:sp>
      <p:sp>
        <p:nvSpPr>
          <p:cNvPr id="6" name="TextBox 5">
            <a:extLst>
              <a:ext uri="{FF2B5EF4-FFF2-40B4-BE49-F238E27FC236}">
                <a16:creationId xmlns:a16="http://schemas.microsoft.com/office/drawing/2014/main" id="{3A518599-EC12-4319-B1A5-9B7F1FF9EE22}"/>
              </a:ext>
            </a:extLst>
          </p:cNvPr>
          <p:cNvSpPr txBox="1"/>
          <p:nvPr/>
        </p:nvSpPr>
        <p:spPr>
          <a:xfrm>
            <a:off x="442856" y="406295"/>
            <a:ext cx="6450313" cy="430887"/>
          </a:xfrm>
          <a:prstGeom prst="rect">
            <a:avLst/>
          </a:prstGeom>
          <a:noFill/>
        </p:spPr>
        <p:txBody>
          <a:bodyPr wrap="square" rtlCol="0">
            <a:spAutoFit/>
          </a:bodyPr>
          <a:lstStyle/>
          <a:p>
            <a:r>
              <a:rPr lang="en-US" sz="2200" b="1" dirty="0">
                <a:solidFill>
                  <a:srgbClr val="006699"/>
                </a:solidFill>
              </a:rPr>
              <a:t>Damage Potential</a:t>
            </a:r>
          </a:p>
        </p:txBody>
      </p:sp>
      <p:pic>
        <p:nvPicPr>
          <p:cNvPr id="66562" name="Picture 2" descr="https://img.purch.com/h/1400/aHR0cDovL3d3dy5zcGFjZS5jb20vaW1hZ2VzL2kvMDAwLzAwOS8wMjIvb3JpZ2luYWwvZGlzY292ZXJ5LXN0czMxLmpwZw==">
            <a:extLst>
              <a:ext uri="{FF2B5EF4-FFF2-40B4-BE49-F238E27FC236}">
                <a16:creationId xmlns:a16="http://schemas.microsoft.com/office/drawing/2014/main" id="{9AA6F38B-48EB-471F-B227-5889565887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753" y="1378135"/>
            <a:ext cx="5143752" cy="39652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C98E091-63B7-460E-B751-FD0A7A4C639D}"/>
              </a:ext>
            </a:extLst>
          </p:cNvPr>
          <p:cNvSpPr txBox="1"/>
          <p:nvPr/>
        </p:nvSpPr>
        <p:spPr>
          <a:xfrm>
            <a:off x="442856" y="5674290"/>
            <a:ext cx="5143752" cy="615553"/>
          </a:xfrm>
          <a:prstGeom prst="rect">
            <a:avLst/>
          </a:prstGeom>
          <a:noFill/>
        </p:spPr>
        <p:txBody>
          <a:bodyPr wrap="square" rtlCol="0">
            <a:spAutoFit/>
          </a:bodyPr>
          <a:lstStyle/>
          <a:p>
            <a:r>
              <a:rPr lang="en-US" sz="1700" i="1" dirty="0"/>
              <a:t>Deployment of the Hubble Space Telescope from Space Shuttle Discovery 1990</a:t>
            </a:r>
          </a:p>
        </p:txBody>
      </p:sp>
    </p:spTree>
    <p:extLst>
      <p:ext uri="{BB962C8B-B14F-4D97-AF65-F5344CB8AC3E}">
        <p14:creationId xmlns:p14="http://schemas.microsoft.com/office/powerpoint/2010/main" val="1496373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9345013" y="40894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251902F-81F7-4091-8518-EE132DF880B2}"/>
              </a:ext>
            </a:extLst>
          </p:cNvPr>
          <p:cNvSpPr txBox="1"/>
          <p:nvPr/>
        </p:nvSpPr>
        <p:spPr>
          <a:xfrm>
            <a:off x="442856" y="481427"/>
            <a:ext cx="7432414" cy="430887"/>
          </a:xfrm>
          <a:prstGeom prst="rect">
            <a:avLst/>
          </a:prstGeom>
          <a:noFill/>
        </p:spPr>
        <p:txBody>
          <a:bodyPr wrap="square" rtlCol="0">
            <a:spAutoFit/>
          </a:bodyPr>
          <a:lstStyle/>
          <a:p>
            <a:r>
              <a:rPr lang="en-US" sz="2200" b="1" dirty="0">
                <a:solidFill>
                  <a:srgbClr val="006699"/>
                </a:solidFill>
              </a:rPr>
              <a:t>Sound Pressure Level Maximum Envelope at Module Location</a:t>
            </a:r>
          </a:p>
        </p:txBody>
      </p:sp>
      <p:sp>
        <p:nvSpPr>
          <p:cNvPr id="2" name="TextBox 1">
            <a:extLst>
              <a:ext uri="{FF2B5EF4-FFF2-40B4-BE49-F238E27FC236}">
                <a16:creationId xmlns:a16="http://schemas.microsoft.com/office/drawing/2014/main" id="{6EBF35C6-A0C8-4E28-B16B-01593CDFA5B9}"/>
              </a:ext>
            </a:extLst>
          </p:cNvPr>
          <p:cNvSpPr txBox="1"/>
          <p:nvPr/>
        </p:nvSpPr>
        <p:spPr>
          <a:xfrm>
            <a:off x="6238556" y="5633844"/>
            <a:ext cx="4983197" cy="353943"/>
          </a:xfrm>
          <a:prstGeom prst="rect">
            <a:avLst/>
          </a:prstGeom>
          <a:noFill/>
        </p:spPr>
        <p:txBody>
          <a:bodyPr wrap="square" rtlCol="0">
            <a:spAutoFit/>
          </a:bodyPr>
          <a:lstStyle/>
          <a:p>
            <a:pPr marL="285750" indent="-285750">
              <a:buClr>
                <a:srgbClr val="006699"/>
              </a:buClr>
              <a:buSzPct val="90000"/>
              <a:buFont typeface="Arial" panose="020B0604020202020204" pitchFamily="34" charset="0"/>
              <a:buChar char="•"/>
            </a:pPr>
            <a:r>
              <a:rPr lang="en-US" sz="1700" i="1" dirty="0"/>
              <a:t>Consider adding, say, 3 dB uncertainty factor</a:t>
            </a:r>
          </a:p>
        </p:txBody>
      </p:sp>
      <p:pic>
        <p:nvPicPr>
          <p:cNvPr id="3" name="Picture 2">
            <a:extLst>
              <a:ext uri="{FF2B5EF4-FFF2-40B4-BE49-F238E27FC236}">
                <a16:creationId xmlns:a16="http://schemas.microsoft.com/office/drawing/2014/main" id="{AA6D9B0A-7CDD-4531-9167-AEC048C7C573}"/>
              </a:ext>
            </a:extLst>
          </p:cNvPr>
          <p:cNvPicPr>
            <a:picLocks noChangeAspect="1"/>
          </p:cNvPicPr>
          <p:nvPr/>
        </p:nvPicPr>
        <p:blipFill>
          <a:blip r:embed="rId2"/>
          <a:stretch>
            <a:fillRect/>
          </a:stretch>
        </p:blipFill>
        <p:spPr>
          <a:xfrm>
            <a:off x="442856" y="1374133"/>
            <a:ext cx="5653144" cy="4250814"/>
          </a:xfrm>
          <a:prstGeom prst="rect">
            <a:avLst/>
          </a:prstGeom>
        </p:spPr>
      </p:pic>
      <p:sp>
        <p:nvSpPr>
          <p:cNvPr id="8" name="TextBox 7">
            <a:extLst>
              <a:ext uri="{FF2B5EF4-FFF2-40B4-BE49-F238E27FC236}">
                <a16:creationId xmlns:a16="http://schemas.microsoft.com/office/drawing/2014/main" id="{1C7DF842-7676-4089-A940-30302EF1B293}"/>
              </a:ext>
            </a:extLst>
          </p:cNvPr>
          <p:cNvSpPr txBox="1"/>
          <p:nvPr/>
        </p:nvSpPr>
        <p:spPr>
          <a:xfrm>
            <a:off x="6238556" y="1374133"/>
            <a:ext cx="4983198" cy="3901068"/>
          </a:xfrm>
          <a:prstGeom prst="rect">
            <a:avLst/>
          </a:prstGeom>
          <a:noFill/>
        </p:spPr>
        <p:txBody>
          <a:bodyPr wrap="square" rtlCol="0">
            <a:spAutoFit/>
          </a:bodyPr>
          <a:lstStyle/>
          <a:p>
            <a:r>
              <a:rPr lang="en-US" sz="1650" dirty="0"/>
              <a:t> </a:t>
            </a:r>
          </a:p>
          <a:p>
            <a:r>
              <a:rPr lang="en-US" sz="1650" dirty="0"/>
              <a:t> SPL Output format:  </a:t>
            </a:r>
            <a:r>
              <a:rPr lang="en-US" sz="1650" dirty="0" err="1"/>
              <a:t>freq</a:t>
            </a:r>
            <a:r>
              <a:rPr lang="en-US" sz="1650" dirty="0"/>
              <a:t>(Hz) &amp; </a:t>
            </a:r>
            <a:r>
              <a:rPr lang="en-US" sz="1650" dirty="0" err="1"/>
              <a:t>spl</a:t>
            </a:r>
            <a:r>
              <a:rPr lang="en-US" sz="1650" dirty="0"/>
              <a:t>(dB) ref 20 micro Pa</a:t>
            </a:r>
          </a:p>
          <a:p>
            <a:r>
              <a:rPr lang="en-US" sz="1650" dirty="0"/>
              <a:t> </a:t>
            </a:r>
          </a:p>
          <a:p>
            <a:r>
              <a:rPr lang="en-US" sz="1650" dirty="0"/>
              <a:t> </a:t>
            </a:r>
            <a:r>
              <a:rPr lang="en-US" sz="1650" dirty="0" err="1"/>
              <a:t>Matlab</a:t>
            </a:r>
            <a:r>
              <a:rPr lang="en-US" sz="1650" dirty="0"/>
              <a:t> Output arrays: </a:t>
            </a:r>
          </a:p>
          <a:p>
            <a:r>
              <a:rPr lang="en-US" sz="1650" dirty="0"/>
              <a:t>    Module_spl_1</a:t>
            </a:r>
          </a:p>
          <a:p>
            <a:r>
              <a:rPr lang="en-US" sz="1650" dirty="0"/>
              <a:t> </a:t>
            </a:r>
          </a:p>
          <a:p>
            <a:r>
              <a:rPr lang="en-US" sz="1650" dirty="0"/>
              <a:t> </a:t>
            </a:r>
          </a:p>
          <a:p>
            <a:r>
              <a:rPr lang="en-US" sz="1650" dirty="0"/>
              <a:t> PSD Output format:  </a:t>
            </a:r>
            <a:r>
              <a:rPr lang="en-US" sz="1650" dirty="0" err="1"/>
              <a:t>freq</a:t>
            </a:r>
            <a:r>
              <a:rPr lang="en-US" sz="1650" dirty="0"/>
              <a:t>(Hz) &amp; </a:t>
            </a:r>
            <a:r>
              <a:rPr lang="en-US" sz="1650" dirty="0" err="1"/>
              <a:t>psd</a:t>
            </a:r>
            <a:r>
              <a:rPr lang="en-US" sz="1650" dirty="0"/>
              <a:t>(psi^2/Hz)</a:t>
            </a:r>
          </a:p>
          <a:p>
            <a:r>
              <a:rPr lang="en-US" sz="1650" dirty="0"/>
              <a:t> </a:t>
            </a:r>
          </a:p>
          <a:p>
            <a:r>
              <a:rPr lang="en-US" sz="1650" dirty="0"/>
              <a:t> </a:t>
            </a:r>
            <a:r>
              <a:rPr lang="en-US" sz="1650" dirty="0" err="1"/>
              <a:t>Matlab</a:t>
            </a:r>
            <a:r>
              <a:rPr lang="en-US" sz="1650" dirty="0"/>
              <a:t> Output arrays: </a:t>
            </a:r>
          </a:p>
          <a:p>
            <a:r>
              <a:rPr lang="en-US" sz="1650" dirty="0"/>
              <a:t>    Module_psd_1</a:t>
            </a:r>
          </a:p>
          <a:p>
            <a:r>
              <a:rPr lang="en-US" sz="1650" dirty="0"/>
              <a:t> </a:t>
            </a:r>
          </a:p>
          <a:p>
            <a:r>
              <a:rPr lang="en-US" sz="1650" dirty="0"/>
              <a:t> SPL ASCII text arrays (tab delimited): </a:t>
            </a:r>
          </a:p>
          <a:p>
            <a:r>
              <a:rPr lang="en-US" sz="1650" dirty="0"/>
              <a:t>    Module_spl_1.txt</a:t>
            </a:r>
          </a:p>
          <a:p>
            <a:r>
              <a:rPr lang="en-US" sz="1650" dirty="0"/>
              <a:t>  </a:t>
            </a:r>
          </a:p>
        </p:txBody>
      </p:sp>
    </p:spTree>
    <p:extLst>
      <p:ext uri="{BB962C8B-B14F-4D97-AF65-F5344CB8AC3E}">
        <p14:creationId xmlns:p14="http://schemas.microsoft.com/office/powerpoint/2010/main" val="21754286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53232C6-E171-456A-A531-DD4B5971B228}"/>
              </a:ext>
            </a:extLst>
          </p:cNvPr>
          <p:cNvSpPr txBox="1"/>
          <p:nvPr/>
        </p:nvSpPr>
        <p:spPr>
          <a:xfrm>
            <a:off x="604684" y="1603109"/>
            <a:ext cx="9615948" cy="3162404"/>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650" dirty="0"/>
              <a:t>Calculate vibration response to liftoff pressure PSD using Barrett scaling, Franken method, Statistical Energy Analysis (SEA), etc.</a:t>
            </a:r>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r>
              <a:rPr lang="en-US" sz="1650" dirty="0"/>
              <a:t>Barrett &amp; Franken will be covered in this slide presentation, both NASA methods</a:t>
            </a:r>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r>
              <a:rPr lang="en-US" sz="1650" dirty="0"/>
              <a:t>SEA will be covered in a future presentation</a:t>
            </a:r>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r>
              <a:rPr lang="en-US" sz="1650" dirty="0"/>
              <a:t>Use Barrett method if you already have reference pressure and acceleration PSD data from one of your own vehicles</a:t>
            </a:r>
          </a:p>
          <a:p>
            <a:pPr marL="285750" indent="-285750">
              <a:buClr>
                <a:srgbClr val="006699"/>
              </a:buClr>
              <a:buSzPct val="80000"/>
              <a:buFont typeface="Arial" panose="020B0604020202020204" pitchFamily="34" charset="0"/>
              <a:buChar char="•"/>
            </a:pPr>
            <a:endParaRPr lang="en-US" sz="1650" dirty="0"/>
          </a:p>
          <a:p>
            <a:pPr marL="285750" indent="-285750">
              <a:buClr>
                <a:srgbClr val="006699"/>
              </a:buClr>
              <a:buSzPct val="80000"/>
              <a:buFont typeface="Arial" panose="020B0604020202020204" pitchFamily="34" charset="0"/>
              <a:buChar char="•"/>
            </a:pPr>
            <a:r>
              <a:rPr lang="en-US" sz="1650" dirty="0"/>
              <a:t>Otherwise, use Franken which comes with its own reference data</a:t>
            </a:r>
          </a:p>
          <a:p>
            <a:endParaRPr lang="en-US" dirty="0"/>
          </a:p>
        </p:txBody>
      </p:sp>
      <p:sp>
        <p:nvSpPr>
          <p:cNvPr id="6" name="TextBox 5">
            <a:extLst>
              <a:ext uri="{FF2B5EF4-FFF2-40B4-BE49-F238E27FC236}">
                <a16:creationId xmlns:a16="http://schemas.microsoft.com/office/drawing/2014/main" id="{3A518599-EC12-4319-B1A5-9B7F1FF9EE22}"/>
              </a:ext>
            </a:extLst>
          </p:cNvPr>
          <p:cNvSpPr txBox="1"/>
          <p:nvPr/>
        </p:nvSpPr>
        <p:spPr>
          <a:xfrm>
            <a:off x="442856" y="406295"/>
            <a:ext cx="6450313" cy="430887"/>
          </a:xfrm>
          <a:prstGeom prst="rect">
            <a:avLst/>
          </a:prstGeom>
          <a:noFill/>
        </p:spPr>
        <p:txBody>
          <a:bodyPr wrap="square" rtlCol="0">
            <a:spAutoFit/>
          </a:bodyPr>
          <a:lstStyle/>
          <a:p>
            <a:r>
              <a:rPr lang="en-US" sz="2200" b="1" dirty="0">
                <a:solidFill>
                  <a:srgbClr val="006699"/>
                </a:solidFill>
              </a:rPr>
              <a:t>Vibration Calculation</a:t>
            </a:r>
          </a:p>
        </p:txBody>
      </p:sp>
    </p:spTree>
    <p:extLst>
      <p:ext uri="{BB962C8B-B14F-4D97-AF65-F5344CB8AC3E}">
        <p14:creationId xmlns:p14="http://schemas.microsoft.com/office/powerpoint/2010/main" val="3095791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15D110F-28B2-49B5-935E-81AEA2B6FF9F}"/>
              </a:ext>
            </a:extLst>
          </p:cNvPr>
          <p:cNvSpPr/>
          <p:nvPr/>
        </p:nvSpPr>
        <p:spPr>
          <a:xfrm>
            <a:off x="7480570" y="1470155"/>
            <a:ext cx="4268567" cy="3416320"/>
          </a:xfrm>
          <a:prstGeom prst="rect">
            <a:avLst/>
          </a:prstGeom>
        </p:spPr>
        <p:txBody>
          <a:bodyPr wrap="square">
            <a:spAutoFit/>
          </a:bodyPr>
          <a:lstStyle/>
          <a:p>
            <a:pPr>
              <a:buClr>
                <a:srgbClr val="006699"/>
              </a:buClr>
              <a:buSzPct val="80000"/>
            </a:pPr>
            <a:endParaRPr lang="en-US" dirty="0">
              <a:latin typeface="Calibri" panose="020F0502020204030204" pitchFamily="34" charset="0"/>
              <a:cs typeface="Calibri" panose="020F0502020204030204" pitchFamily="34" charset="0"/>
            </a:endParaRPr>
          </a:p>
          <a:p>
            <a:pPr marL="285750" indent="-285750">
              <a:buClr>
                <a:srgbClr val="006699"/>
              </a:buClr>
              <a:buSzPct val="80000"/>
              <a:buFont typeface="Arial" panose="020B0604020202020204" pitchFamily="34" charset="0"/>
              <a:buChar char="•"/>
            </a:pPr>
            <a:r>
              <a:rPr lang="en-US" i="1" dirty="0">
                <a:latin typeface="Calibri" panose="020F0502020204030204" pitchFamily="34" charset="0"/>
                <a:cs typeface="Calibri" panose="020F0502020204030204" pitchFamily="34" charset="0"/>
              </a:rPr>
              <a:t>NASA/TM-2009-215902, Using the Saturn V and Titan III Vibroacoustic Databanks for Random Vibration Criteria Development, 2009</a:t>
            </a:r>
          </a:p>
          <a:p>
            <a:pPr marL="285750" indent="-285750">
              <a:buClr>
                <a:srgbClr val="006699"/>
              </a:buClr>
              <a:buSzPct val="80000"/>
              <a:buFont typeface="Arial" panose="020B0604020202020204" pitchFamily="34" charset="0"/>
              <a:buChar char="•"/>
            </a:pPr>
            <a:endParaRPr lang="en-US" i="1" dirty="0">
              <a:latin typeface="Calibri" panose="020F0502020204030204" pitchFamily="34" charset="0"/>
              <a:cs typeface="Calibri" panose="020F0502020204030204" pitchFamily="34" charset="0"/>
            </a:endParaRPr>
          </a:p>
          <a:p>
            <a:pPr marL="285750" indent="-285750">
              <a:buClr>
                <a:srgbClr val="006699"/>
              </a:buClr>
              <a:buSzPct val="80000"/>
              <a:buFont typeface="Arial" panose="020B0604020202020204" pitchFamily="34" charset="0"/>
              <a:buChar char="•"/>
            </a:pPr>
            <a:r>
              <a:rPr lang="en-US" i="1" dirty="0">
                <a:latin typeface="Calibri" panose="020F0502020204030204" pitchFamily="34" charset="0"/>
                <a:cs typeface="Calibri" panose="020F0502020204030204" pitchFamily="34" charset="0"/>
              </a:rPr>
              <a:t>Mass ratios should be squared per Newton’s law</a:t>
            </a:r>
          </a:p>
          <a:p>
            <a:pPr marL="285750" indent="-285750">
              <a:buClr>
                <a:srgbClr val="006699"/>
              </a:buClr>
              <a:buSzPct val="80000"/>
              <a:buFont typeface="Arial" panose="020B0604020202020204" pitchFamily="34" charset="0"/>
              <a:buChar char="•"/>
            </a:pPr>
            <a:endParaRPr lang="en-US" i="1" dirty="0">
              <a:latin typeface="Calibri" panose="020F0502020204030204" pitchFamily="34" charset="0"/>
              <a:cs typeface="Calibri" panose="020F0502020204030204" pitchFamily="34" charset="0"/>
            </a:endParaRPr>
          </a:p>
          <a:p>
            <a:pPr marL="285750" indent="-285750">
              <a:buClr>
                <a:srgbClr val="006699"/>
              </a:buClr>
              <a:buSzPct val="80000"/>
              <a:buFont typeface="Arial" panose="020B0604020202020204" pitchFamily="34" charset="0"/>
              <a:buChar char="•"/>
            </a:pPr>
            <a:r>
              <a:rPr lang="en-US" i="1" dirty="0">
                <a:latin typeface="Calibri" panose="020F0502020204030204" pitchFamily="34" charset="0"/>
                <a:cs typeface="Calibri" panose="020F0502020204030204" pitchFamily="34" charset="0"/>
              </a:rPr>
              <a:t>But taking mass ratios to first power gives better agreement with measured data</a:t>
            </a:r>
          </a:p>
        </p:txBody>
      </p:sp>
      <p:sp>
        <p:nvSpPr>
          <p:cNvPr id="6" name="TextBox 5">
            <a:extLst>
              <a:ext uri="{FF2B5EF4-FFF2-40B4-BE49-F238E27FC236}">
                <a16:creationId xmlns:a16="http://schemas.microsoft.com/office/drawing/2014/main" id="{79180E8A-D35C-495E-AECD-4B3CB9EF73B3}"/>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Barrett Method, Empirical Scaling</a:t>
            </a:r>
          </a:p>
        </p:txBody>
      </p:sp>
      <p:sp>
        <p:nvSpPr>
          <p:cNvPr id="10" name="Rectangle 9">
            <a:extLst>
              <a:ext uri="{FF2B5EF4-FFF2-40B4-BE49-F238E27FC236}">
                <a16:creationId xmlns:a16="http://schemas.microsoft.com/office/drawing/2014/main" id="{A17107FF-56A2-4823-B2C3-6EC633C0501E}"/>
              </a:ext>
            </a:extLst>
          </p:cNvPr>
          <p:cNvSpPr/>
          <p:nvPr/>
        </p:nvSpPr>
        <p:spPr>
          <a:xfrm>
            <a:off x="538996" y="912314"/>
            <a:ext cx="5890988" cy="646331"/>
          </a:xfrm>
          <a:prstGeom prst="rect">
            <a:avLst/>
          </a:prstGeom>
        </p:spPr>
        <p:txBody>
          <a:bodyPr wrap="square">
            <a:spAutoFit/>
          </a:bodyPr>
          <a:lstStyle/>
          <a:p>
            <a:pPr>
              <a:buClr>
                <a:srgbClr val="006699"/>
              </a:buClr>
              <a:buSzPct val="80000"/>
            </a:pPr>
            <a:endParaRPr lang="en-US" dirty="0">
              <a:latin typeface="Calibri" panose="020F0502020204030204" pitchFamily="34" charset="0"/>
              <a:cs typeface="Calibri" panose="020F0502020204030204" pitchFamily="34" charset="0"/>
            </a:endParaRPr>
          </a:p>
          <a:p>
            <a:pPr marL="285750" indent="-285750">
              <a:buClr>
                <a:srgbClr val="006699"/>
              </a:buClr>
              <a:buSzPct val="80000"/>
              <a:buFont typeface="Arial" panose="020B0604020202020204" pitchFamily="34" charset="0"/>
              <a:buChar char="•"/>
            </a:pPr>
            <a:r>
              <a:rPr lang="en-US" i="1" dirty="0">
                <a:latin typeface="Calibri" panose="020F0502020204030204" pitchFamily="34" charset="0"/>
                <a:cs typeface="Calibri" panose="020F0502020204030204" pitchFamily="34" charset="0"/>
              </a:rPr>
              <a:t>Extrapolation from reference vehicle to new vehicle</a:t>
            </a:r>
          </a:p>
        </p:txBody>
      </p:sp>
      <p:pic>
        <p:nvPicPr>
          <p:cNvPr id="14" name="Picture 13">
            <a:extLst>
              <a:ext uri="{FF2B5EF4-FFF2-40B4-BE49-F238E27FC236}">
                <a16:creationId xmlns:a16="http://schemas.microsoft.com/office/drawing/2014/main" id="{665E9CA3-39B5-4D19-B8CE-5782041BE7C0}"/>
              </a:ext>
            </a:extLst>
          </p:cNvPr>
          <p:cNvPicPr>
            <a:picLocks noChangeAspect="1"/>
          </p:cNvPicPr>
          <p:nvPr/>
        </p:nvPicPr>
        <p:blipFill>
          <a:blip r:embed="rId2"/>
          <a:stretch>
            <a:fillRect/>
          </a:stretch>
        </p:blipFill>
        <p:spPr>
          <a:xfrm>
            <a:off x="492179" y="1985244"/>
            <a:ext cx="6317527" cy="3825572"/>
          </a:xfrm>
          <a:prstGeom prst="rect">
            <a:avLst/>
          </a:prstGeom>
        </p:spPr>
      </p:pic>
      <p:cxnSp>
        <p:nvCxnSpPr>
          <p:cNvPr id="16" name="Straight Connector 15">
            <a:extLst>
              <a:ext uri="{FF2B5EF4-FFF2-40B4-BE49-F238E27FC236}">
                <a16:creationId xmlns:a16="http://schemas.microsoft.com/office/drawing/2014/main" id="{5554B880-D32A-40B2-BDE6-B678084D7F94}"/>
              </a:ext>
            </a:extLst>
          </p:cNvPr>
          <p:cNvCxnSpPr/>
          <p:nvPr/>
        </p:nvCxnSpPr>
        <p:spPr>
          <a:xfrm>
            <a:off x="7276289" y="1338913"/>
            <a:ext cx="0" cy="50376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2013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82A3226-26FA-4E83-9E41-2A407E9C2938}"/>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Franken, Empirical Scaling</a:t>
            </a:r>
          </a:p>
        </p:txBody>
      </p:sp>
      <p:pic>
        <p:nvPicPr>
          <p:cNvPr id="62466" name="Picture 2">
            <a:extLst>
              <a:ext uri="{FF2B5EF4-FFF2-40B4-BE49-F238E27FC236}">
                <a16:creationId xmlns:a16="http://schemas.microsoft.com/office/drawing/2014/main" id="{EE99C50E-C2F4-45DE-ACEE-C159586BD6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126" y="1340599"/>
            <a:ext cx="54864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1A19436-49D5-4388-B1FB-E75ED159044F}"/>
              </a:ext>
            </a:extLst>
          </p:cNvPr>
          <p:cNvSpPr txBox="1"/>
          <p:nvPr/>
        </p:nvSpPr>
        <p:spPr>
          <a:xfrm>
            <a:off x="6589655" y="1548581"/>
            <a:ext cx="5159488" cy="3754874"/>
          </a:xfrm>
          <a:prstGeom prst="rect">
            <a:avLst/>
          </a:prstGeom>
          <a:noFill/>
        </p:spPr>
        <p:txBody>
          <a:bodyPr wrap="square" rtlCol="0">
            <a:spAutoFit/>
          </a:bodyPr>
          <a:lstStyle/>
          <a:p>
            <a:pPr marL="285750" lvl="0" indent="-285750">
              <a:buClr>
                <a:srgbClr val="006699"/>
              </a:buClr>
              <a:buSzPct val="80000"/>
              <a:buFont typeface="Arial" panose="020B0604020202020204" pitchFamily="34" charset="0"/>
              <a:buChar char="•"/>
            </a:pPr>
            <a:r>
              <a:rPr lang="en-US" sz="1700" dirty="0"/>
              <a:t>NASA CR-1302, Summary of Random Vibration Prediction Procedures, 1969</a:t>
            </a:r>
          </a:p>
          <a:p>
            <a:pPr marL="285750" lvl="0" indent="-285750">
              <a:buClr>
                <a:srgbClr val="006699"/>
              </a:buClr>
              <a:buSzPct val="80000"/>
              <a:buFont typeface="Arial" panose="020B0604020202020204" pitchFamily="34" charset="0"/>
              <a:buChar char="•"/>
            </a:pPr>
            <a:endParaRPr lang="en-US" sz="1700" dirty="0"/>
          </a:p>
          <a:p>
            <a:pPr marL="285750" lvl="0" indent="-285750">
              <a:buClr>
                <a:srgbClr val="006699"/>
              </a:buClr>
              <a:buSzPct val="80000"/>
              <a:buFont typeface="Arial" panose="020B0604020202020204" pitchFamily="34" charset="0"/>
              <a:buChar char="•"/>
            </a:pPr>
            <a:r>
              <a:rPr lang="en-US" sz="1700" dirty="0"/>
              <a:t>NASA-HDBK-7005, Dynamic Environmental Criteria, 2001</a:t>
            </a:r>
          </a:p>
          <a:p>
            <a:pPr marL="285750" lvl="0" indent="-285750">
              <a:buClr>
                <a:srgbClr val="006699"/>
              </a:buClr>
              <a:buSzPct val="80000"/>
              <a:buFont typeface="Arial" panose="020B0604020202020204" pitchFamily="34" charset="0"/>
              <a:buChar char="•"/>
            </a:pPr>
            <a:endParaRPr lang="en-US" sz="1700" dirty="0"/>
          </a:p>
          <a:p>
            <a:pPr marL="285750" lvl="0" indent="-285750">
              <a:buClr>
                <a:srgbClr val="006699"/>
              </a:buClr>
              <a:buSzPct val="80000"/>
              <a:buFont typeface="Arial" panose="020B0604020202020204" pitchFamily="34" charset="0"/>
              <a:buChar char="•"/>
            </a:pPr>
            <a:r>
              <a:rPr lang="en-US" sz="1700" dirty="0"/>
              <a:t>The function was developed from studies of Jupiter and Titan I acoustic and radial skin vibration data collected during static firings</a:t>
            </a:r>
          </a:p>
          <a:p>
            <a:pPr marL="285750" lvl="0" indent="-285750">
              <a:buClr>
                <a:srgbClr val="006699"/>
              </a:buClr>
              <a:buSzPct val="80000"/>
              <a:buFont typeface="Arial" panose="020B0604020202020204" pitchFamily="34" charset="0"/>
              <a:buChar char="•"/>
            </a:pPr>
            <a:endParaRPr lang="en-US" sz="1700" dirty="0"/>
          </a:p>
          <a:p>
            <a:pPr marL="285750" lvl="0" indent="-285750">
              <a:buClr>
                <a:srgbClr val="006699"/>
              </a:buClr>
              <a:buSzPct val="80000"/>
              <a:buFont typeface="Arial" panose="020B0604020202020204" pitchFamily="34" charset="0"/>
              <a:buChar char="•"/>
            </a:pPr>
            <a:r>
              <a:rPr lang="en-US" sz="1700" dirty="0"/>
              <a:t>The function predicts the skin vibration level in GRMS based on the input sound pressure level in dB, vehicle diameter in feet, and surface weight density in pounds per square foot </a:t>
            </a:r>
          </a:p>
        </p:txBody>
      </p:sp>
    </p:spTree>
    <p:extLst>
      <p:ext uri="{BB962C8B-B14F-4D97-AF65-F5344CB8AC3E}">
        <p14:creationId xmlns:p14="http://schemas.microsoft.com/office/powerpoint/2010/main" val="19153301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82A3226-26FA-4E83-9E41-2A407E9C2938}"/>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Franken Assumptions</a:t>
            </a:r>
          </a:p>
        </p:txBody>
      </p:sp>
      <p:sp>
        <p:nvSpPr>
          <p:cNvPr id="2" name="TextBox 1">
            <a:extLst>
              <a:ext uri="{FF2B5EF4-FFF2-40B4-BE49-F238E27FC236}">
                <a16:creationId xmlns:a16="http://schemas.microsoft.com/office/drawing/2014/main" id="{EE6166E5-C44C-415B-BC31-A8CD6DF0BBFF}"/>
              </a:ext>
            </a:extLst>
          </p:cNvPr>
          <p:cNvSpPr txBox="1"/>
          <p:nvPr/>
        </p:nvSpPr>
        <p:spPr>
          <a:xfrm>
            <a:off x="442856" y="1651819"/>
            <a:ext cx="10810163" cy="2970044"/>
          </a:xfrm>
          <a:prstGeom prst="rect">
            <a:avLst/>
          </a:prstGeom>
          <a:noFill/>
        </p:spPr>
        <p:txBody>
          <a:bodyPr wrap="square" rtlCol="0">
            <a:spAutoFit/>
          </a:bodyPr>
          <a:lstStyle/>
          <a:p>
            <a:pPr marL="285750" lvl="0" indent="-285750">
              <a:buClr>
                <a:srgbClr val="006699"/>
              </a:buClr>
              <a:buSzPct val="80000"/>
              <a:buFont typeface="Arial" panose="020B0604020202020204" pitchFamily="34" charset="0"/>
              <a:buChar char="•"/>
            </a:pPr>
            <a:r>
              <a:rPr lang="en-US" sz="1700" dirty="0"/>
              <a:t>All flight vehicles to which the procedure is applied have similar dynamic characteristics to the Jupiter and Titan I vehicles</a:t>
            </a:r>
          </a:p>
          <a:p>
            <a:pPr marL="285750" indent="-285750">
              <a:buClr>
                <a:srgbClr val="006699"/>
              </a:buClr>
              <a:buSzPct val="80000"/>
              <a:buFont typeface="Arial" panose="020B0604020202020204" pitchFamily="34" charset="0"/>
              <a:buChar char="•"/>
            </a:pPr>
            <a:endParaRPr lang="en-US" sz="1700" dirty="0"/>
          </a:p>
          <a:p>
            <a:pPr marL="285750" indent="-285750">
              <a:buClr>
                <a:srgbClr val="006699"/>
              </a:buClr>
              <a:buSzPct val="80000"/>
              <a:buFont typeface="Arial" panose="020B0604020202020204" pitchFamily="34" charset="0"/>
              <a:buChar char="•"/>
            </a:pPr>
            <a:r>
              <a:rPr lang="en-US" sz="1700" dirty="0"/>
              <a:t>Vibration is due to the acoustic noise during liftoff or other pressure fields during flight which can be estimated</a:t>
            </a:r>
          </a:p>
          <a:p>
            <a:pPr marL="285750" indent="-285750">
              <a:buClr>
                <a:srgbClr val="006699"/>
              </a:buClr>
              <a:buSzPct val="80000"/>
              <a:buFont typeface="Arial" panose="020B0604020202020204" pitchFamily="34" charset="0"/>
              <a:buChar char="•"/>
            </a:pPr>
            <a:endParaRPr lang="en-US" sz="1700" dirty="0"/>
          </a:p>
          <a:p>
            <a:pPr marL="285750" lvl="0" indent="-285750">
              <a:buClr>
                <a:srgbClr val="006699"/>
              </a:buClr>
              <a:buSzPct val="80000"/>
              <a:buFont typeface="Arial" panose="020B0604020202020204" pitchFamily="34" charset="0"/>
              <a:buChar char="•"/>
            </a:pPr>
            <a:r>
              <a:rPr lang="en-US" sz="1700" dirty="0"/>
              <a:t> The vibration magnitude is directly proportional to the pressure level of the excitation and inversely proportional to the surface weight density of the structure.</a:t>
            </a:r>
          </a:p>
          <a:p>
            <a:pPr marL="285750" indent="-285750">
              <a:buClr>
                <a:srgbClr val="006699"/>
              </a:buClr>
              <a:buSzPct val="80000"/>
              <a:buFont typeface="Arial" panose="020B0604020202020204" pitchFamily="34" charset="0"/>
              <a:buChar char="•"/>
            </a:pPr>
            <a:endParaRPr lang="en-US" sz="1700" dirty="0"/>
          </a:p>
          <a:p>
            <a:pPr marL="285750" lvl="0" indent="-285750">
              <a:buClr>
                <a:srgbClr val="006699"/>
              </a:buClr>
              <a:buSzPct val="80000"/>
              <a:buFont typeface="Arial" panose="020B0604020202020204" pitchFamily="34" charset="0"/>
              <a:buChar char="•"/>
            </a:pPr>
            <a:r>
              <a:rPr lang="en-US" sz="1700" dirty="0"/>
              <a:t> Predominant vibration frequencies are inversely proportional of the diameter of the vehicle</a:t>
            </a:r>
          </a:p>
          <a:p>
            <a:pPr marL="285750" indent="-285750">
              <a:buClr>
                <a:srgbClr val="006699"/>
              </a:buClr>
              <a:buSzPct val="80000"/>
              <a:buFont typeface="Arial" panose="020B0604020202020204" pitchFamily="34" charset="0"/>
              <a:buChar char="•"/>
            </a:pPr>
            <a:endParaRPr lang="en-US" sz="1700" dirty="0"/>
          </a:p>
          <a:p>
            <a:pPr marL="285750" indent="-285750">
              <a:buClr>
                <a:srgbClr val="006699"/>
              </a:buClr>
              <a:buSzPct val="80000"/>
              <a:buFont typeface="Arial" panose="020B0604020202020204" pitchFamily="34" charset="0"/>
              <a:buChar char="•"/>
            </a:pPr>
            <a:r>
              <a:rPr lang="en-US" sz="1700" dirty="0"/>
              <a:t> Spatial variations in the vibration can be considered as a random variable</a:t>
            </a:r>
          </a:p>
        </p:txBody>
      </p:sp>
    </p:spTree>
    <p:extLst>
      <p:ext uri="{BB962C8B-B14F-4D97-AF65-F5344CB8AC3E}">
        <p14:creationId xmlns:p14="http://schemas.microsoft.com/office/powerpoint/2010/main" val="903870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82A3226-26FA-4E83-9E41-2A407E9C2938}"/>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Ring Frequency</a:t>
            </a:r>
          </a:p>
        </p:txBody>
      </p:sp>
      <p:pic>
        <p:nvPicPr>
          <p:cNvPr id="7" name="Picture 6">
            <a:extLst>
              <a:ext uri="{FF2B5EF4-FFF2-40B4-BE49-F238E27FC236}">
                <a16:creationId xmlns:a16="http://schemas.microsoft.com/office/drawing/2014/main" id="{F2070415-A4B7-475F-852A-034283AFF10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6262" y="1503146"/>
            <a:ext cx="5743575" cy="2343150"/>
          </a:xfrm>
          <a:prstGeom prst="rect">
            <a:avLst/>
          </a:prstGeom>
          <a:noFill/>
          <a:ln>
            <a:noFill/>
          </a:ln>
        </p:spPr>
      </p:pic>
      <p:graphicFrame>
        <p:nvGraphicFramePr>
          <p:cNvPr id="3" name="Object 2">
            <a:extLst>
              <a:ext uri="{FF2B5EF4-FFF2-40B4-BE49-F238E27FC236}">
                <a16:creationId xmlns:a16="http://schemas.microsoft.com/office/drawing/2014/main" id="{C7BDE617-894C-4765-AB72-709AC7EFFC33}"/>
              </a:ext>
            </a:extLst>
          </p:cNvPr>
          <p:cNvGraphicFramePr>
            <a:graphicFrameLocks noChangeAspect="1"/>
          </p:cNvGraphicFramePr>
          <p:nvPr>
            <p:extLst>
              <p:ext uri="{D42A27DB-BD31-4B8C-83A1-F6EECF244321}">
                <p14:modId xmlns:p14="http://schemas.microsoft.com/office/powerpoint/2010/main" val="3403864132"/>
              </p:ext>
            </p:extLst>
          </p:nvPr>
        </p:nvGraphicFramePr>
        <p:xfrm>
          <a:off x="2100261" y="4755998"/>
          <a:ext cx="957263" cy="598856"/>
        </p:xfrm>
        <a:graphic>
          <a:graphicData uri="http://schemas.openxmlformats.org/presentationml/2006/ole">
            <mc:AlternateContent xmlns:mc="http://schemas.openxmlformats.org/markup-compatibility/2006">
              <mc:Choice xmlns:v="urn:schemas-microsoft-com:vml" Requires="v">
                <p:oleObj spid="_x0000_s63536" name="Equation" r:id="rId4" imgW="660113" imgH="431613" progId="Equation.DSMT4">
                  <p:embed/>
                </p:oleObj>
              </mc:Choice>
              <mc:Fallback>
                <p:oleObj name="Equation" r:id="rId4" imgW="660113" imgH="431613"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0261" y="4755998"/>
                        <a:ext cx="957263" cy="598856"/>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00C81214-2CFE-4AA0-A758-CD418C3B1265}"/>
              </a:ext>
            </a:extLst>
          </p:cNvPr>
          <p:cNvSpPr txBox="1"/>
          <p:nvPr/>
        </p:nvSpPr>
        <p:spPr>
          <a:xfrm>
            <a:off x="6572250" y="1284777"/>
            <a:ext cx="5176893" cy="4416594"/>
          </a:xfrm>
          <a:prstGeom prst="rect">
            <a:avLst/>
          </a:prstGeom>
          <a:noFill/>
        </p:spPr>
        <p:txBody>
          <a:bodyPr wrap="square" rtlCol="0">
            <a:spAutoFit/>
          </a:bodyPr>
          <a:lstStyle/>
          <a:p>
            <a:pPr marL="285750" indent="-285750">
              <a:spcBef>
                <a:spcPts val="600"/>
              </a:spcBef>
              <a:spcAft>
                <a:spcPts val="600"/>
              </a:spcAft>
              <a:buClr>
                <a:srgbClr val="006699"/>
              </a:buClr>
              <a:buSzPct val="80000"/>
              <a:buFont typeface="Arial" panose="020B0604020202020204" pitchFamily="34" charset="0"/>
              <a:buChar char="•"/>
            </a:pPr>
            <a:r>
              <a:rPr lang="en-US" sz="1650" dirty="0"/>
              <a:t>Consider a thin ring with a rectangular cross section and with completely free boundary conditions</a:t>
            </a:r>
          </a:p>
          <a:p>
            <a:pPr marL="285750" indent="-285750">
              <a:spcBef>
                <a:spcPts val="600"/>
              </a:spcBef>
              <a:spcAft>
                <a:spcPts val="600"/>
              </a:spcAft>
              <a:buClr>
                <a:srgbClr val="006699"/>
              </a:buClr>
              <a:buSzPct val="80000"/>
              <a:buFont typeface="Arial" panose="020B0604020202020204" pitchFamily="34" charset="0"/>
              <a:buChar char="•"/>
            </a:pPr>
            <a:r>
              <a:rPr lang="en-US" sz="1650" dirty="0"/>
              <a:t>The ring frequency corresponds to the mode in which all points move radially outward together and then radially inward together  </a:t>
            </a:r>
          </a:p>
          <a:p>
            <a:pPr marL="285750" indent="-285750">
              <a:spcBef>
                <a:spcPts val="600"/>
              </a:spcBef>
              <a:spcAft>
                <a:spcPts val="600"/>
              </a:spcAft>
              <a:buClr>
                <a:srgbClr val="006699"/>
              </a:buClr>
              <a:buSzPct val="80000"/>
              <a:buFont typeface="Arial" panose="020B0604020202020204" pitchFamily="34" charset="0"/>
              <a:buChar char="•"/>
            </a:pPr>
            <a:r>
              <a:rPr lang="en-US" sz="1650" dirty="0"/>
              <a:t>This is the first extension mode, analogous to a longitudinal mode in a rod</a:t>
            </a:r>
          </a:p>
          <a:p>
            <a:pPr marL="285750" indent="-285750">
              <a:spcBef>
                <a:spcPts val="600"/>
              </a:spcBef>
              <a:spcAft>
                <a:spcPts val="600"/>
              </a:spcAft>
              <a:buClr>
                <a:srgbClr val="006699"/>
              </a:buClr>
              <a:buSzPct val="80000"/>
              <a:buFont typeface="Arial" panose="020B0604020202020204" pitchFamily="34" charset="0"/>
              <a:buChar char="•"/>
            </a:pPr>
            <a:r>
              <a:rPr lang="en-US" sz="1650" dirty="0"/>
              <a:t>The ring frequency is the frequency at which the longitudinal wavelength in the skin material is equal to the vehicle circumference</a:t>
            </a:r>
          </a:p>
          <a:p>
            <a:pPr marL="285750" indent="-285750">
              <a:spcBef>
                <a:spcPts val="600"/>
              </a:spcBef>
              <a:spcAft>
                <a:spcPts val="600"/>
              </a:spcAft>
              <a:buClr>
                <a:srgbClr val="006699"/>
              </a:buClr>
              <a:buSzPct val="80000"/>
              <a:buFont typeface="Arial" panose="020B0604020202020204" pitchFamily="34" charset="0"/>
              <a:buChar char="•"/>
            </a:pPr>
            <a:r>
              <a:rPr lang="en-US" sz="1650" dirty="0"/>
              <a:t>The ring frequency is an idealized concept for a cylindrical shell</a:t>
            </a:r>
          </a:p>
          <a:p>
            <a:pPr marL="285750" indent="-285750">
              <a:spcBef>
                <a:spcPts val="600"/>
              </a:spcBef>
              <a:spcAft>
                <a:spcPts val="600"/>
              </a:spcAft>
              <a:buClr>
                <a:srgbClr val="006699"/>
              </a:buClr>
              <a:buSzPct val="80000"/>
              <a:buFont typeface="Arial" panose="020B0604020202020204" pitchFamily="34" charset="0"/>
              <a:buChar char="•"/>
            </a:pPr>
            <a:r>
              <a:rPr lang="en-US" sz="1650" dirty="0"/>
              <a:t>In practice, cylindrical shells tend to have a high modal density near the ring frequency</a:t>
            </a:r>
          </a:p>
        </p:txBody>
      </p:sp>
      <p:sp>
        <p:nvSpPr>
          <p:cNvPr id="9" name="TextBox 8">
            <a:extLst>
              <a:ext uri="{FF2B5EF4-FFF2-40B4-BE49-F238E27FC236}">
                <a16:creationId xmlns:a16="http://schemas.microsoft.com/office/drawing/2014/main" id="{D2EB3155-FA56-4EDD-8495-5832840C49D0}"/>
              </a:ext>
            </a:extLst>
          </p:cNvPr>
          <p:cNvSpPr txBox="1"/>
          <p:nvPr/>
        </p:nvSpPr>
        <p:spPr>
          <a:xfrm>
            <a:off x="771525" y="4214813"/>
            <a:ext cx="4629150" cy="369332"/>
          </a:xfrm>
          <a:prstGeom prst="rect">
            <a:avLst/>
          </a:prstGeom>
          <a:noFill/>
        </p:spPr>
        <p:txBody>
          <a:bodyPr wrap="square" rtlCol="0">
            <a:spAutoFit/>
          </a:bodyPr>
          <a:lstStyle/>
          <a:p>
            <a:r>
              <a:rPr lang="en-US" dirty="0"/>
              <a:t>The ring frequency</a:t>
            </a:r>
            <a:r>
              <a:rPr lang="en-US" dirty="0">
                <a:latin typeface="Times New Roman" panose="02020603050405020304" pitchFamily="18" charset="0"/>
                <a:cs typeface="Times New Roman" panose="02020603050405020304" pitchFamily="18" charset="0"/>
              </a:rPr>
              <a:t> f </a:t>
            </a:r>
            <a:r>
              <a:rPr lang="en-US" sz="2300" baseline="-25000"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a:t>
            </a:r>
            <a:r>
              <a:rPr lang="en-US" dirty="0"/>
              <a:t>is</a:t>
            </a:r>
          </a:p>
        </p:txBody>
      </p:sp>
      <p:sp>
        <p:nvSpPr>
          <p:cNvPr id="10" name="TextBox 9">
            <a:extLst>
              <a:ext uri="{FF2B5EF4-FFF2-40B4-BE49-F238E27FC236}">
                <a16:creationId xmlns:a16="http://schemas.microsoft.com/office/drawing/2014/main" id="{30D13DFE-A923-4543-815C-226EF1E97A82}"/>
              </a:ext>
            </a:extLst>
          </p:cNvPr>
          <p:cNvSpPr txBox="1"/>
          <p:nvPr/>
        </p:nvSpPr>
        <p:spPr>
          <a:xfrm>
            <a:off x="1133474" y="5706251"/>
            <a:ext cx="4629150" cy="723275"/>
          </a:xfrm>
          <a:prstGeom prst="rect">
            <a:avLst/>
          </a:prstGeom>
          <a:noFill/>
        </p:spPr>
        <p:txBody>
          <a:bodyPr wrap="square" rtlCol="0">
            <a:spAutoFit/>
          </a:bodyPr>
          <a:lstStyle/>
          <a:p>
            <a:pPr>
              <a:spcBef>
                <a:spcPts val="300"/>
              </a:spcBef>
              <a:spcAft>
                <a:spcPts val="300"/>
              </a:spcAft>
            </a:pPr>
            <a:r>
              <a:rPr lang="en-US" dirty="0">
                <a:latin typeface="Times New Roman" panose="02020603050405020304" pitchFamily="18" charset="0"/>
                <a:cs typeface="Times New Roman" panose="02020603050405020304" pitchFamily="18" charset="0"/>
              </a:rPr>
              <a:t>C</a:t>
            </a:r>
            <a:r>
              <a:rPr lang="en-US" sz="2300" baseline="-25000" dirty="0">
                <a:latin typeface="Times New Roman" panose="02020603050405020304" pitchFamily="18" charset="0"/>
                <a:cs typeface="Times New Roman" panose="02020603050405020304" pitchFamily="18" charset="0"/>
              </a:rPr>
              <a:t>L</a:t>
            </a:r>
            <a:r>
              <a:rPr lang="en-US" dirty="0"/>
              <a:t>  is longitudinal wave speed</a:t>
            </a:r>
          </a:p>
          <a:p>
            <a:pPr>
              <a:spcBef>
                <a:spcPts val="300"/>
              </a:spcBef>
              <a:spcAft>
                <a:spcPts val="300"/>
              </a:spcAft>
            </a:pPr>
            <a:r>
              <a:rPr lang="en-US" dirty="0">
                <a:latin typeface="Times New Roman" panose="02020603050405020304" pitchFamily="18" charset="0"/>
                <a:cs typeface="Times New Roman" panose="02020603050405020304" pitchFamily="18" charset="0"/>
              </a:rPr>
              <a:t>d</a:t>
            </a:r>
            <a:r>
              <a:rPr lang="en-US" dirty="0"/>
              <a:t>     is diameter</a:t>
            </a:r>
          </a:p>
        </p:txBody>
      </p:sp>
    </p:spTree>
    <p:extLst>
      <p:ext uri="{BB962C8B-B14F-4D97-AF65-F5344CB8AC3E}">
        <p14:creationId xmlns:p14="http://schemas.microsoft.com/office/powerpoint/2010/main" val="1640266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92879-8FA7-491C-B94F-CB1BA128B445}"/>
              </a:ext>
            </a:extLst>
          </p:cNvPr>
          <p:cNvPicPr>
            <a:picLocks noChangeAspect="1"/>
          </p:cNvPicPr>
          <p:nvPr/>
        </p:nvPicPr>
        <p:blipFill>
          <a:blip r:embed="rId2"/>
          <a:stretch>
            <a:fillRect/>
          </a:stretch>
        </p:blipFill>
        <p:spPr>
          <a:xfrm>
            <a:off x="247143" y="502678"/>
            <a:ext cx="11697714" cy="5578323"/>
          </a:xfrm>
          <a:prstGeom prst="rect">
            <a:avLst/>
          </a:prstGeom>
        </p:spPr>
      </p:pic>
      <p:sp>
        <p:nvSpPr>
          <p:cNvPr id="7" name="Oval 6">
            <a:extLst>
              <a:ext uri="{FF2B5EF4-FFF2-40B4-BE49-F238E27FC236}">
                <a16:creationId xmlns:a16="http://schemas.microsoft.com/office/drawing/2014/main" id="{22207F32-3034-45AA-BCFB-7B4EFC84C07B}"/>
              </a:ext>
            </a:extLst>
          </p:cNvPr>
          <p:cNvSpPr/>
          <p:nvPr/>
        </p:nvSpPr>
        <p:spPr>
          <a:xfrm>
            <a:off x="8176260" y="5303835"/>
            <a:ext cx="1870710" cy="3959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63540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10812E-B26B-4241-ACC6-6BEC90E8C216}"/>
              </a:ext>
            </a:extLst>
          </p:cNvPr>
          <p:cNvPicPr>
            <a:picLocks noChangeAspect="1"/>
          </p:cNvPicPr>
          <p:nvPr/>
        </p:nvPicPr>
        <p:blipFill>
          <a:blip r:embed="rId2"/>
          <a:stretch>
            <a:fillRect/>
          </a:stretch>
        </p:blipFill>
        <p:spPr>
          <a:xfrm>
            <a:off x="773039" y="300758"/>
            <a:ext cx="9022862" cy="5342083"/>
          </a:xfrm>
          <a:prstGeom prst="rect">
            <a:avLst/>
          </a:prstGeom>
        </p:spPr>
      </p:pic>
      <p:sp>
        <p:nvSpPr>
          <p:cNvPr id="7" name="TextBox 6">
            <a:extLst>
              <a:ext uri="{FF2B5EF4-FFF2-40B4-BE49-F238E27FC236}">
                <a16:creationId xmlns:a16="http://schemas.microsoft.com/office/drawing/2014/main" id="{706D6503-9467-443B-A2C6-C685F157F659}"/>
              </a:ext>
            </a:extLst>
          </p:cNvPr>
          <p:cNvSpPr txBox="1"/>
          <p:nvPr/>
        </p:nvSpPr>
        <p:spPr>
          <a:xfrm>
            <a:off x="628650" y="6020032"/>
            <a:ext cx="9829800" cy="369332"/>
          </a:xfrm>
          <a:prstGeom prst="rect">
            <a:avLst/>
          </a:prstGeom>
          <a:noFill/>
        </p:spPr>
        <p:txBody>
          <a:bodyPr wrap="square" rtlCol="0">
            <a:spAutoFit/>
          </a:bodyPr>
          <a:lstStyle/>
          <a:p>
            <a:r>
              <a:rPr lang="en-US" dirty="0"/>
              <a:t>Continue with previous example and assume 0.125 inch thick aluminum skin</a:t>
            </a:r>
          </a:p>
        </p:txBody>
      </p:sp>
    </p:spTree>
    <p:extLst>
      <p:ext uri="{BB962C8B-B14F-4D97-AF65-F5344CB8AC3E}">
        <p14:creationId xmlns:p14="http://schemas.microsoft.com/office/powerpoint/2010/main" val="13651108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251902F-81F7-4091-8518-EE132DF880B2}"/>
              </a:ext>
            </a:extLst>
          </p:cNvPr>
          <p:cNvSpPr txBox="1"/>
          <p:nvPr/>
        </p:nvSpPr>
        <p:spPr>
          <a:xfrm>
            <a:off x="442856" y="481427"/>
            <a:ext cx="6450313" cy="430887"/>
          </a:xfrm>
          <a:prstGeom prst="rect">
            <a:avLst/>
          </a:prstGeom>
          <a:noFill/>
        </p:spPr>
        <p:txBody>
          <a:bodyPr wrap="square" rtlCol="0">
            <a:spAutoFit/>
          </a:bodyPr>
          <a:lstStyle/>
          <a:p>
            <a:r>
              <a:rPr lang="en-US" sz="2200" b="1" dirty="0">
                <a:solidFill>
                  <a:srgbClr val="006699"/>
                </a:solidFill>
              </a:rPr>
              <a:t>Liftoff Vibration Response</a:t>
            </a:r>
          </a:p>
        </p:txBody>
      </p:sp>
      <p:sp>
        <p:nvSpPr>
          <p:cNvPr id="2" name="TextBox 1">
            <a:extLst>
              <a:ext uri="{FF2B5EF4-FFF2-40B4-BE49-F238E27FC236}">
                <a16:creationId xmlns:a16="http://schemas.microsoft.com/office/drawing/2014/main" id="{6EBF35C6-A0C8-4E28-B16B-01593CDFA5B9}"/>
              </a:ext>
            </a:extLst>
          </p:cNvPr>
          <p:cNvSpPr txBox="1"/>
          <p:nvPr/>
        </p:nvSpPr>
        <p:spPr>
          <a:xfrm>
            <a:off x="6679684" y="1771653"/>
            <a:ext cx="4672162" cy="877163"/>
          </a:xfrm>
          <a:prstGeom prst="rect">
            <a:avLst/>
          </a:prstGeom>
          <a:noFill/>
        </p:spPr>
        <p:txBody>
          <a:bodyPr wrap="square" rtlCol="0">
            <a:spAutoFit/>
          </a:bodyPr>
          <a:lstStyle/>
          <a:p>
            <a:pPr marL="285750" indent="-285750">
              <a:buClr>
                <a:srgbClr val="006699"/>
              </a:buClr>
              <a:buSzPct val="90000"/>
              <a:buFont typeface="Arial" panose="020B0604020202020204" pitchFamily="34" charset="0"/>
              <a:buChar char="•"/>
            </a:pPr>
            <a:r>
              <a:rPr lang="en-US" sz="1650" dirty="0"/>
              <a:t>Again an uncertainty factor should probably be added to either the liftoff SPL or the resulting vibration PSD  </a:t>
            </a:r>
          </a:p>
        </p:txBody>
      </p:sp>
      <p:pic>
        <p:nvPicPr>
          <p:cNvPr id="7" name="Picture 6">
            <a:extLst>
              <a:ext uri="{FF2B5EF4-FFF2-40B4-BE49-F238E27FC236}">
                <a16:creationId xmlns:a16="http://schemas.microsoft.com/office/drawing/2014/main" id="{B71E7449-7CB8-4FF9-B985-1EB793E3CBEE}"/>
              </a:ext>
            </a:extLst>
          </p:cNvPr>
          <p:cNvPicPr>
            <a:picLocks noChangeAspect="1"/>
          </p:cNvPicPr>
          <p:nvPr/>
        </p:nvPicPr>
        <p:blipFill>
          <a:blip r:embed="rId2"/>
          <a:stretch>
            <a:fillRect/>
          </a:stretch>
        </p:blipFill>
        <p:spPr>
          <a:xfrm>
            <a:off x="626669" y="1428753"/>
            <a:ext cx="5694121" cy="4281626"/>
          </a:xfrm>
          <a:prstGeom prst="rect">
            <a:avLst/>
          </a:prstGeom>
        </p:spPr>
      </p:pic>
    </p:spTree>
    <p:extLst>
      <p:ext uri="{BB962C8B-B14F-4D97-AF65-F5344CB8AC3E}">
        <p14:creationId xmlns:p14="http://schemas.microsoft.com/office/powerpoint/2010/main" val="3068523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A518599-EC12-4319-B1A5-9B7F1FF9EE22}"/>
              </a:ext>
            </a:extLst>
          </p:cNvPr>
          <p:cNvSpPr txBox="1"/>
          <p:nvPr/>
        </p:nvSpPr>
        <p:spPr>
          <a:xfrm>
            <a:off x="442856" y="406295"/>
            <a:ext cx="6450313" cy="430887"/>
          </a:xfrm>
          <a:prstGeom prst="rect">
            <a:avLst/>
          </a:prstGeom>
          <a:noFill/>
        </p:spPr>
        <p:txBody>
          <a:bodyPr wrap="square" rtlCol="0">
            <a:spAutoFit/>
          </a:bodyPr>
          <a:lstStyle/>
          <a:p>
            <a:r>
              <a:rPr lang="en-US" sz="2200" b="1" dirty="0">
                <a:solidFill>
                  <a:srgbClr val="006699"/>
                </a:solidFill>
              </a:rPr>
              <a:t>Typical Space Shuttle Vibration Response</a:t>
            </a:r>
          </a:p>
        </p:txBody>
      </p:sp>
      <p:pic>
        <p:nvPicPr>
          <p:cNvPr id="67586" name="Picture 2" descr="grms">
            <a:extLst>
              <a:ext uri="{FF2B5EF4-FFF2-40B4-BE49-F238E27FC236}">
                <a16:creationId xmlns:a16="http://schemas.microsoft.com/office/drawing/2014/main" id="{F7797503-E79E-4FE3-BD38-DE7F9E3CE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644" y="1548375"/>
            <a:ext cx="6053696" cy="309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ACD6F22-9EB6-43D3-8255-5836A5C4010E}"/>
              </a:ext>
            </a:extLst>
          </p:cNvPr>
          <p:cNvSpPr txBox="1"/>
          <p:nvPr/>
        </p:nvSpPr>
        <p:spPr>
          <a:xfrm>
            <a:off x="6396075" y="1385537"/>
            <a:ext cx="5453548" cy="3908762"/>
          </a:xfrm>
          <a:prstGeom prst="rect">
            <a:avLst/>
          </a:prstGeom>
          <a:noFill/>
        </p:spPr>
        <p:txBody>
          <a:bodyPr wrap="square" rtlCol="0">
            <a:spAutoFit/>
          </a:bodyPr>
          <a:lstStyle/>
          <a:p>
            <a:pPr marL="285750" indent="-285750" algn="just">
              <a:spcBef>
                <a:spcPts val="600"/>
              </a:spcBef>
              <a:spcAft>
                <a:spcPts val="600"/>
              </a:spcAft>
              <a:buClr>
                <a:srgbClr val="006699"/>
              </a:buClr>
              <a:buSzPct val="80000"/>
              <a:buFont typeface="Arial" panose="020B0604020202020204" pitchFamily="34" charset="0"/>
              <a:buChar char="•"/>
            </a:pPr>
            <a:r>
              <a:rPr lang="en-US" sz="1600" dirty="0"/>
              <a:t>Acoustic noise is generated in the exhaust plumes flowing from the nozzles as the vehicle lifts off</a:t>
            </a:r>
          </a:p>
          <a:p>
            <a:pPr marL="285750" indent="-285750" algn="just">
              <a:spcBef>
                <a:spcPts val="600"/>
              </a:spcBef>
              <a:spcAft>
                <a:spcPts val="600"/>
              </a:spcAft>
              <a:buClr>
                <a:srgbClr val="006699"/>
              </a:buClr>
              <a:buSzPct val="80000"/>
              <a:buFont typeface="Arial" panose="020B0604020202020204" pitchFamily="34" charset="0"/>
              <a:buChar char="•"/>
            </a:pPr>
            <a:r>
              <a:rPr lang="en-US" sz="1600" dirty="0"/>
              <a:t>The rocket exhaust is channeled the flame deflectors and into the flame trench during the ignition and early liftoff phase</a:t>
            </a:r>
          </a:p>
          <a:p>
            <a:pPr marL="285750" indent="-285750" algn="just">
              <a:spcBef>
                <a:spcPts val="600"/>
              </a:spcBef>
              <a:spcAft>
                <a:spcPts val="600"/>
              </a:spcAft>
              <a:buClr>
                <a:srgbClr val="006699"/>
              </a:buClr>
              <a:buSzPct val="80000"/>
              <a:buFont typeface="Arial" panose="020B0604020202020204" pitchFamily="34" charset="0"/>
              <a:buChar char="•"/>
            </a:pPr>
            <a:r>
              <a:rPr lang="en-US" sz="1600" dirty="0"/>
              <a:t>The flame deflectors and trench system are effective until the shuttle reaches about 300 feet altitude above the launch platform</a:t>
            </a:r>
          </a:p>
          <a:p>
            <a:pPr marL="285750" indent="-285750" algn="just">
              <a:spcBef>
                <a:spcPts val="600"/>
              </a:spcBef>
              <a:spcAft>
                <a:spcPts val="600"/>
              </a:spcAft>
              <a:buClr>
                <a:srgbClr val="006699"/>
              </a:buClr>
              <a:buSzPct val="80000"/>
              <a:buFont typeface="Arial" panose="020B0604020202020204" pitchFamily="34" charset="0"/>
              <a:buChar char="•"/>
            </a:pPr>
            <a:r>
              <a:rPr lang="en-US" sz="1600" dirty="0"/>
              <a:t>The acoustical levels reach their peak when the Space Shuttle reaches about 300 feet in altitude, about five second after liftoff</a:t>
            </a:r>
          </a:p>
          <a:p>
            <a:pPr marL="285750" indent="-285750" algn="just">
              <a:spcBef>
                <a:spcPts val="600"/>
              </a:spcBef>
              <a:spcAft>
                <a:spcPts val="600"/>
              </a:spcAft>
              <a:buClr>
                <a:srgbClr val="006699"/>
              </a:buClr>
              <a:buSzPct val="80000"/>
              <a:buFont typeface="Arial" panose="020B0604020202020204" pitchFamily="34" charset="0"/>
              <a:buChar char="•"/>
            </a:pPr>
            <a:r>
              <a:rPr lang="en-US" sz="1600" dirty="0"/>
              <a:t>As the shuttle ascends above 300 feet, sound is reflected off the metal plates of the mobile launcher platform's surface</a:t>
            </a:r>
          </a:p>
        </p:txBody>
      </p:sp>
    </p:spTree>
    <p:extLst>
      <p:ext uri="{BB962C8B-B14F-4D97-AF65-F5344CB8AC3E}">
        <p14:creationId xmlns:p14="http://schemas.microsoft.com/office/powerpoint/2010/main" val="3841013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8451594" y="46494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A518599-EC12-4319-B1A5-9B7F1FF9EE22}"/>
              </a:ext>
            </a:extLst>
          </p:cNvPr>
          <p:cNvSpPr txBox="1"/>
          <p:nvPr/>
        </p:nvSpPr>
        <p:spPr>
          <a:xfrm>
            <a:off x="442856" y="491260"/>
            <a:ext cx="6450313" cy="430887"/>
          </a:xfrm>
          <a:prstGeom prst="rect">
            <a:avLst/>
          </a:prstGeom>
          <a:noFill/>
        </p:spPr>
        <p:txBody>
          <a:bodyPr wrap="square" rtlCol="0">
            <a:spAutoFit/>
          </a:bodyPr>
          <a:lstStyle/>
          <a:p>
            <a:r>
              <a:rPr lang="en-US" sz="2200" b="1" dirty="0">
                <a:solidFill>
                  <a:srgbClr val="006699"/>
                </a:solidFill>
              </a:rPr>
              <a:t>Acoustic Test Levels for Space Shuttle Payloads</a:t>
            </a:r>
          </a:p>
        </p:txBody>
      </p:sp>
      <p:pic>
        <p:nvPicPr>
          <p:cNvPr id="68610" name="Picture 2">
            <a:extLst>
              <a:ext uri="{FF2B5EF4-FFF2-40B4-BE49-F238E27FC236}">
                <a16:creationId xmlns:a16="http://schemas.microsoft.com/office/drawing/2014/main" id="{191528A1-0BD5-4FBA-97D7-0C6EF05B8C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0933" y="1232765"/>
            <a:ext cx="63627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819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BCF924E1-2170-41C1-B560-25B43A0145C4}"/>
              </a:ext>
            </a:extLst>
          </p:cNvPr>
          <p:cNvSpPr txBox="1">
            <a:spLocks noChangeArrowheads="1"/>
          </p:cNvSpPr>
          <p:nvPr/>
        </p:nvSpPr>
        <p:spPr>
          <a:xfrm>
            <a:off x="437071" y="323850"/>
            <a:ext cx="1829879" cy="5524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altLang="en-US" sz="3200" b="1" i="0" u="none" strike="noStrike" kern="1200" cap="none" spc="0" normalizeH="0" baseline="0" noProof="0" dirty="0">
              <a:ln>
                <a:noFill/>
              </a:ln>
              <a:solidFill>
                <a:srgbClr val="006699"/>
              </a:solidFill>
              <a:effectLst/>
              <a:uLnTx/>
              <a:uFillTx/>
              <a:latin typeface="Calibri" panose="020F0502020204030204"/>
              <a:ea typeface="+mj-ea"/>
              <a:cs typeface="+mj-cs"/>
            </a:endParaRPr>
          </a:p>
        </p:txBody>
      </p:sp>
      <p:sp>
        <p:nvSpPr>
          <p:cNvPr id="5" name="Rectangle 4">
            <a:extLst>
              <a:ext uri="{FF2B5EF4-FFF2-40B4-BE49-F238E27FC236}">
                <a16:creationId xmlns:a16="http://schemas.microsoft.com/office/drawing/2014/main" id="{3C24CE10-A283-4F7E-939B-012A4EAF1B3A}"/>
              </a:ext>
            </a:extLst>
          </p:cNvPr>
          <p:cNvSpPr/>
          <p:nvPr/>
        </p:nvSpPr>
        <p:spPr>
          <a:xfrm>
            <a:off x="437071" y="1066800"/>
            <a:ext cx="11352362" cy="45719"/>
          </a:xfrm>
          <a:prstGeom prst="rect">
            <a:avLst/>
          </a:prstGeom>
          <a:solidFill>
            <a:srgbClr val="00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06E8C342-7195-45F0-9504-891AD5312443}"/>
              </a:ext>
            </a:extLst>
          </p:cNvPr>
          <p:cNvSpPr txBox="1">
            <a:spLocks noChangeArrowheads="1"/>
          </p:cNvSpPr>
          <p:nvPr/>
        </p:nvSpPr>
        <p:spPr>
          <a:xfrm>
            <a:off x="437071" y="369569"/>
            <a:ext cx="9170225" cy="6019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006699"/>
                </a:solidFill>
                <a:effectLst/>
                <a:uLnTx/>
                <a:uFillTx/>
                <a:latin typeface="Calibri" panose="020F0502020204030204"/>
                <a:ea typeface="+mj-ea"/>
                <a:cs typeface="+mj-cs"/>
              </a:rPr>
              <a:t>High-Intensity Sound Fields Background</a:t>
            </a:r>
          </a:p>
        </p:txBody>
      </p:sp>
      <p:pic>
        <p:nvPicPr>
          <p:cNvPr id="7" name="Picture 6">
            <a:extLst>
              <a:ext uri="{FF2B5EF4-FFF2-40B4-BE49-F238E27FC236}">
                <a16:creationId xmlns:a16="http://schemas.microsoft.com/office/drawing/2014/main" id="{9C3073D0-6329-4A93-B952-8E368160996B}"/>
              </a:ext>
            </a:extLst>
          </p:cNvPr>
          <p:cNvPicPr/>
          <p:nvPr/>
        </p:nvPicPr>
        <p:blipFill>
          <a:blip r:embed="rId2" cstate="print"/>
          <a:srcRect/>
          <a:stretch>
            <a:fillRect/>
          </a:stretch>
        </p:blipFill>
        <p:spPr bwMode="auto">
          <a:xfrm>
            <a:off x="539496" y="1304671"/>
            <a:ext cx="5943600" cy="3956050"/>
          </a:xfrm>
          <a:prstGeom prst="rect">
            <a:avLst/>
          </a:prstGeom>
          <a:noFill/>
          <a:ln w="9525">
            <a:noFill/>
            <a:miter lim="800000"/>
            <a:headEnd/>
            <a:tailEnd/>
          </a:ln>
        </p:spPr>
      </p:pic>
      <p:sp>
        <p:nvSpPr>
          <p:cNvPr id="2" name="TextBox 1">
            <a:extLst>
              <a:ext uri="{FF2B5EF4-FFF2-40B4-BE49-F238E27FC236}">
                <a16:creationId xmlns:a16="http://schemas.microsoft.com/office/drawing/2014/main" id="{4B81CFA9-EBFE-496F-BF90-CE2E664BA25B}"/>
              </a:ext>
            </a:extLst>
          </p:cNvPr>
          <p:cNvSpPr txBox="1"/>
          <p:nvPr/>
        </p:nvSpPr>
        <p:spPr>
          <a:xfrm>
            <a:off x="6754369" y="1633728"/>
            <a:ext cx="5035064" cy="387798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6699"/>
              </a:buClr>
              <a:buSzPct val="80000"/>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XCOR Aerospace, LOX/LNG Rocket Engine, Test Firing</a:t>
            </a:r>
          </a:p>
          <a:p>
            <a:pPr marL="285750" marR="0" lvl="0" indent="-285750" algn="l" defTabSz="914400" rtl="0" eaLnBrk="1" fontAlgn="auto" latinLnBrk="0" hangingPunct="1">
              <a:lnSpc>
                <a:spcPct val="100000"/>
              </a:lnSpc>
              <a:spcBef>
                <a:spcPts val="0"/>
              </a:spcBef>
              <a:spcAft>
                <a:spcPts val="0"/>
              </a:spcAft>
              <a:buClr>
                <a:srgbClr val="006699"/>
              </a:buClr>
              <a:buSzPct val="80000"/>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06699"/>
              </a:buClr>
              <a:buSzPct val="80000"/>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Shock cells form in the plume core</a:t>
            </a:r>
          </a:p>
          <a:p>
            <a:pPr marL="285750" marR="0" lvl="0" indent="-285750" algn="l" defTabSz="914400" rtl="0" eaLnBrk="1" fontAlgn="auto" latinLnBrk="0" hangingPunct="1">
              <a:lnSpc>
                <a:spcPct val="100000"/>
              </a:lnSpc>
              <a:spcBef>
                <a:spcPts val="0"/>
              </a:spcBef>
              <a:spcAft>
                <a:spcPts val="0"/>
              </a:spcAft>
              <a:buClr>
                <a:srgbClr val="006699"/>
              </a:buClr>
              <a:buSzPct val="80000"/>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06699"/>
              </a:buClr>
              <a:buSzPct val="80000"/>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Shock waves are the dominant source of sound radiation at higher frequencies</a:t>
            </a:r>
          </a:p>
          <a:p>
            <a:pPr marL="285750" marR="0" lvl="0" indent="-285750" algn="l" defTabSz="914400" rtl="0" eaLnBrk="1" fontAlgn="auto" latinLnBrk="0" hangingPunct="1">
              <a:lnSpc>
                <a:spcPct val="100000"/>
              </a:lnSpc>
              <a:spcBef>
                <a:spcPts val="0"/>
              </a:spcBef>
              <a:spcAft>
                <a:spcPts val="0"/>
              </a:spcAft>
              <a:buClr>
                <a:srgbClr val="006699"/>
              </a:buClr>
              <a:buSzPct val="80000"/>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06699"/>
              </a:buClr>
              <a:buSzPct val="80000"/>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Also referred to as </a:t>
            </a:r>
            <a:r>
              <a:rPr kumimoji="0" lang="en-US" sz="1700" b="0" i="1" u="none" strike="noStrike" kern="1200" cap="none" spc="0" normalizeH="0" baseline="0" noProof="0" dirty="0">
                <a:ln>
                  <a:noFill/>
                </a:ln>
                <a:solidFill>
                  <a:prstClr val="black"/>
                </a:solidFill>
                <a:effectLst/>
                <a:uLnTx/>
                <a:uFillTx/>
                <a:latin typeface="Calibri" panose="020F0502020204030204"/>
                <a:ea typeface="+mn-ea"/>
                <a:cs typeface="+mn-cs"/>
              </a:rPr>
              <a:t>Mach waves</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
                <a:srgbClr val="006699"/>
              </a:buClr>
              <a:buSzPct val="80000"/>
              <a:buFontTx/>
              <a:buNone/>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06699"/>
              </a:buClr>
              <a:buSzPct val="80000"/>
              <a:buFont typeface="Arial" panose="020B0604020202020204" pitchFamily="34" charset="0"/>
              <a:buChar char="•"/>
              <a:tabLst/>
              <a:defRPr/>
            </a:pPr>
            <a:r>
              <a:rPr kumimoji="0" lang="en-US" sz="1700" b="0" i="1" u="none" strike="noStrike" kern="1200" cap="none" spc="0" normalizeH="0" baseline="0" noProof="0" dirty="0">
                <a:ln>
                  <a:noFill/>
                </a:ln>
                <a:solidFill>
                  <a:prstClr val="black"/>
                </a:solidFill>
                <a:effectLst/>
                <a:uLnTx/>
                <a:uFillTx/>
                <a:latin typeface="Calibri" panose="020F0502020204030204"/>
                <a:ea typeface="+mn-ea"/>
                <a:cs typeface="+mn-cs"/>
              </a:rPr>
              <a:t>Crackle</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 is a special case of pressure shock waves where the skewness exceeds 0.3</a:t>
            </a:r>
          </a:p>
          <a:p>
            <a:pPr marL="285750" marR="0" lvl="0" indent="-285750" algn="l" defTabSz="914400" rtl="0" eaLnBrk="1" fontAlgn="auto" latinLnBrk="0" hangingPunct="1">
              <a:lnSpc>
                <a:spcPct val="100000"/>
              </a:lnSpc>
              <a:spcBef>
                <a:spcPts val="0"/>
              </a:spcBef>
              <a:spcAft>
                <a:spcPts val="0"/>
              </a:spcAft>
              <a:buClr>
                <a:srgbClr val="006699"/>
              </a:buClr>
              <a:buSzPct val="80000"/>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958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BCF924E1-2170-41C1-B560-25B43A0145C4}"/>
              </a:ext>
            </a:extLst>
          </p:cNvPr>
          <p:cNvSpPr txBox="1">
            <a:spLocks noChangeArrowheads="1"/>
          </p:cNvSpPr>
          <p:nvPr/>
        </p:nvSpPr>
        <p:spPr>
          <a:xfrm>
            <a:off x="437071" y="323850"/>
            <a:ext cx="1829879" cy="5524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altLang="en-US" sz="3200" b="1" i="0" u="none" strike="noStrike" kern="1200" cap="none" spc="0" normalizeH="0" baseline="0" noProof="0" dirty="0">
              <a:ln>
                <a:noFill/>
              </a:ln>
              <a:solidFill>
                <a:srgbClr val="006699"/>
              </a:solidFill>
              <a:effectLst/>
              <a:uLnTx/>
              <a:uFillTx/>
              <a:latin typeface="Calibri" panose="020F0502020204030204"/>
              <a:ea typeface="+mj-ea"/>
              <a:cs typeface="+mj-cs"/>
            </a:endParaRPr>
          </a:p>
        </p:txBody>
      </p:sp>
      <p:sp>
        <p:nvSpPr>
          <p:cNvPr id="5" name="Rectangle 4">
            <a:extLst>
              <a:ext uri="{FF2B5EF4-FFF2-40B4-BE49-F238E27FC236}">
                <a16:creationId xmlns:a16="http://schemas.microsoft.com/office/drawing/2014/main" id="{3C24CE10-A283-4F7E-939B-012A4EAF1B3A}"/>
              </a:ext>
            </a:extLst>
          </p:cNvPr>
          <p:cNvSpPr/>
          <p:nvPr/>
        </p:nvSpPr>
        <p:spPr>
          <a:xfrm>
            <a:off x="437071" y="1066800"/>
            <a:ext cx="11352362" cy="45719"/>
          </a:xfrm>
          <a:prstGeom prst="rect">
            <a:avLst/>
          </a:prstGeom>
          <a:solidFill>
            <a:srgbClr val="00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32F5CC1D-A365-42AB-86D4-D11E6E1BA02B}"/>
              </a:ext>
            </a:extLst>
          </p:cNvPr>
          <p:cNvSpPr txBox="1">
            <a:spLocks noChangeArrowheads="1"/>
          </p:cNvSpPr>
          <p:nvPr/>
        </p:nvSpPr>
        <p:spPr>
          <a:xfrm>
            <a:off x="437071" y="369569"/>
            <a:ext cx="9170225" cy="6019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006699"/>
                </a:solidFill>
                <a:effectLst/>
                <a:uLnTx/>
                <a:uFillTx/>
                <a:latin typeface="Calibri" panose="020F0502020204030204"/>
                <a:ea typeface="+mj-ea"/>
                <a:cs typeface="+mj-cs"/>
              </a:rPr>
              <a:t>Supersonic Rocket Exhaust Plume, Sound Sources I</a:t>
            </a:r>
          </a:p>
        </p:txBody>
      </p:sp>
      <p:pic>
        <p:nvPicPr>
          <p:cNvPr id="8" name="Picture 7">
            <a:extLst>
              <a:ext uri="{FF2B5EF4-FFF2-40B4-BE49-F238E27FC236}">
                <a16:creationId xmlns:a16="http://schemas.microsoft.com/office/drawing/2014/main" id="{A41F8AFD-967D-4BC6-BEB5-E788B0ECD552}"/>
              </a:ext>
            </a:extLst>
          </p:cNvPr>
          <p:cNvPicPr/>
          <p:nvPr/>
        </p:nvPicPr>
        <p:blipFill>
          <a:blip r:embed="rId2" cstate="print"/>
          <a:srcRect/>
          <a:stretch>
            <a:fillRect/>
          </a:stretch>
        </p:blipFill>
        <p:spPr bwMode="auto">
          <a:xfrm>
            <a:off x="437071" y="1480375"/>
            <a:ext cx="5943600" cy="3141345"/>
          </a:xfrm>
          <a:prstGeom prst="rect">
            <a:avLst/>
          </a:prstGeom>
          <a:noFill/>
          <a:ln w="9525">
            <a:noFill/>
            <a:miter lim="800000"/>
            <a:headEnd/>
            <a:tailEnd/>
          </a:ln>
        </p:spPr>
      </p:pic>
      <p:sp>
        <p:nvSpPr>
          <p:cNvPr id="9" name="TextBox 8">
            <a:extLst>
              <a:ext uri="{FF2B5EF4-FFF2-40B4-BE49-F238E27FC236}">
                <a16:creationId xmlns:a16="http://schemas.microsoft.com/office/drawing/2014/main" id="{1729C893-4B78-452D-9A11-0DA754770CE9}"/>
              </a:ext>
            </a:extLst>
          </p:cNvPr>
          <p:cNvSpPr txBox="1"/>
          <p:nvPr/>
        </p:nvSpPr>
        <p:spPr>
          <a:xfrm>
            <a:off x="6534913" y="1480375"/>
            <a:ext cx="5254520" cy="486287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6699"/>
              </a:buClr>
              <a:buSzPct val="80000"/>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Turbulent eddies form along the interface between the plume and the surrounding ambient air</a:t>
            </a:r>
          </a:p>
          <a:p>
            <a:pPr marL="285750" marR="0" lvl="0" indent="-285750" algn="l" defTabSz="914400" rtl="0" eaLnBrk="1" fontAlgn="auto" latinLnBrk="0" hangingPunct="1">
              <a:lnSpc>
                <a:spcPct val="100000"/>
              </a:lnSpc>
              <a:spcBef>
                <a:spcPts val="0"/>
              </a:spcBef>
              <a:spcAft>
                <a:spcPts val="0"/>
              </a:spcAft>
              <a:buClr>
                <a:srgbClr val="006699"/>
              </a:buClr>
              <a:buSzPct val="80000"/>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06699"/>
              </a:buClr>
              <a:buSzPct val="80000"/>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Eddies propagate at a supersonic velocity which is very roughly 80% of the jet exhaust velocity</a:t>
            </a:r>
          </a:p>
          <a:p>
            <a:pPr marL="285750" marR="0" lvl="0" indent="-285750" algn="l" defTabSz="914400" rtl="0" eaLnBrk="1" fontAlgn="auto" latinLnBrk="0" hangingPunct="1">
              <a:lnSpc>
                <a:spcPct val="100000"/>
              </a:lnSpc>
              <a:spcBef>
                <a:spcPts val="0"/>
              </a:spcBef>
              <a:spcAft>
                <a:spcPts val="0"/>
              </a:spcAft>
              <a:buClr>
                <a:srgbClr val="006699"/>
              </a:buClr>
              <a:buSzPct val="80000"/>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06699"/>
              </a:buClr>
              <a:buSzPct val="80000"/>
              <a:buFont typeface="Arial" panose="020B0604020202020204" pitchFamily="34" charset="0"/>
              <a:buChar char="•"/>
              <a:tabLst/>
              <a:defRPr/>
            </a:pPr>
            <a:r>
              <a:rPr kumimoji="0" lang="en-US" sz="1700" b="0" i="0" u="none" strike="noStrike" kern="1200" cap="none" spc="0" normalizeH="0" baseline="0" noProof="0" dirty="0" err="1">
                <a:ln>
                  <a:noFill/>
                </a:ln>
                <a:solidFill>
                  <a:prstClr val="black"/>
                </a:solidFill>
                <a:effectLst/>
                <a:uLnTx/>
                <a:uFillTx/>
                <a:latin typeface="Calibri" panose="020F0502020204030204"/>
                <a:ea typeface="+mn-ea"/>
                <a:cs typeface="+mn-cs"/>
              </a:rPr>
              <a:t>Ffowcs</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 Williams wrote that crackle correlates with </a:t>
            </a:r>
            <a:r>
              <a:rPr kumimoji="0" lang="en-US" sz="1700" b="0" i="0" u="none" strike="noStrike" kern="1200" cap="none" spc="0" normalizeH="0" baseline="0" noProof="0" dirty="0" err="1">
                <a:ln>
                  <a:noFill/>
                </a:ln>
                <a:solidFill>
                  <a:prstClr val="black"/>
                </a:solidFill>
                <a:effectLst/>
                <a:uLnTx/>
                <a:uFillTx/>
                <a:latin typeface="Calibri" panose="020F0502020204030204"/>
                <a:ea typeface="+mn-ea"/>
                <a:cs typeface="+mn-cs"/>
              </a:rPr>
              <a:t>convecting</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 eddies and is predominant in the Mach wave direction</a:t>
            </a:r>
          </a:p>
          <a:p>
            <a:pPr marL="0" marR="0" lvl="0" indent="0" algn="l" defTabSz="914400" rtl="0" eaLnBrk="1" fontAlgn="auto" latinLnBrk="0" hangingPunct="1">
              <a:lnSpc>
                <a:spcPct val="100000"/>
              </a:lnSpc>
              <a:spcBef>
                <a:spcPts val="0"/>
              </a:spcBef>
              <a:spcAft>
                <a:spcPts val="0"/>
              </a:spcAft>
              <a:buClr>
                <a:srgbClr val="006699"/>
              </a:buClr>
              <a:buSzPct val="80000"/>
              <a:buFontTx/>
              <a:buNone/>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06699"/>
              </a:buClr>
              <a:buSzPct val="80000"/>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The resulting pressure spikes are formed because of local convective steepening within the eddying motion</a:t>
            </a:r>
          </a:p>
          <a:p>
            <a:pPr marL="285750" marR="0" lvl="0" indent="-285750" algn="l" defTabSz="914400" rtl="0" eaLnBrk="1" fontAlgn="auto" latinLnBrk="0" hangingPunct="1">
              <a:lnSpc>
                <a:spcPct val="100000"/>
              </a:lnSpc>
              <a:spcBef>
                <a:spcPts val="0"/>
              </a:spcBef>
              <a:spcAft>
                <a:spcPts val="0"/>
              </a:spcAft>
              <a:buClr>
                <a:srgbClr val="006699"/>
              </a:buClr>
              <a:buSzPct val="80000"/>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06699"/>
              </a:buClr>
              <a:buSzPct val="80000"/>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Crackling results in distinct bursts of strong narrow positive pressure transients in the time domain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6196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BCF924E1-2170-41C1-B560-25B43A0145C4}"/>
              </a:ext>
            </a:extLst>
          </p:cNvPr>
          <p:cNvSpPr txBox="1">
            <a:spLocks noChangeArrowheads="1"/>
          </p:cNvSpPr>
          <p:nvPr/>
        </p:nvSpPr>
        <p:spPr>
          <a:xfrm>
            <a:off x="437071" y="323850"/>
            <a:ext cx="1829879" cy="5524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altLang="en-US" sz="3200" b="1" i="0" u="none" strike="noStrike" kern="1200" cap="none" spc="0" normalizeH="0" baseline="0" noProof="0" dirty="0">
              <a:ln>
                <a:noFill/>
              </a:ln>
              <a:solidFill>
                <a:srgbClr val="006699"/>
              </a:solidFill>
              <a:effectLst/>
              <a:uLnTx/>
              <a:uFillTx/>
              <a:latin typeface="Calibri" panose="020F0502020204030204"/>
              <a:ea typeface="+mj-ea"/>
              <a:cs typeface="+mj-cs"/>
            </a:endParaRPr>
          </a:p>
        </p:txBody>
      </p:sp>
      <p:sp>
        <p:nvSpPr>
          <p:cNvPr id="5" name="Rectangle 4">
            <a:extLst>
              <a:ext uri="{FF2B5EF4-FFF2-40B4-BE49-F238E27FC236}">
                <a16:creationId xmlns:a16="http://schemas.microsoft.com/office/drawing/2014/main" id="{3C24CE10-A283-4F7E-939B-012A4EAF1B3A}"/>
              </a:ext>
            </a:extLst>
          </p:cNvPr>
          <p:cNvSpPr/>
          <p:nvPr/>
        </p:nvSpPr>
        <p:spPr>
          <a:xfrm>
            <a:off x="437071" y="1066800"/>
            <a:ext cx="11352362" cy="45719"/>
          </a:xfrm>
          <a:prstGeom prst="rect">
            <a:avLst/>
          </a:prstGeom>
          <a:solidFill>
            <a:srgbClr val="00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50727239-E9F2-4A3F-80AB-F4D2F1C6E845}"/>
              </a:ext>
            </a:extLst>
          </p:cNvPr>
          <p:cNvSpPr txBox="1">
            <a:spLocks noChangeArrowheads="1"/>
          </p:cNvSpPr>
          <p:nvPr/>
        </p:nvSpPr>
        <p:spPr>
          <a:xfrm>
            <a:off x="437071" y="369569"/>
            <a:ext cx="9170225" cy="6019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006699"/>
                </a:solidFill>
                <a:effectLst/>
                <a:uLnTx/>
                <a:uFillTx/>
                <a:latin typeface="Calibri" panose="020F0502020204030204"/>
                <a:ea typeface="+mj-ea"/>
                <a:cs typeface="+mj-cs"/>
              </a:rPr>
              <a:t>Supersonic Rocket Exhaust Plume, Sound Sources II</a:t>
            </a:r>
          </a:p>
        </p:txBody>
      </p:sp>
      <p:sp>
        <p:nvSpPr>
          <p:cNvPr id="7" name="TextBox 6">
            <a:extLst>
              <a:ext uri="{FF2B5EF4-FFF2-40B4-BE49-F238E27FC236}">
                <a16:creationId xmlns:a16="http://schemas.microsoft.com/office/drawing/2014/main" id="{2CFA20FC-B1B1-4BD3-911F-3556102BE8D9}"/>
              </a:ext>
            </a:extLst>
          </p:cNvPr>
          <p:cNvSpPr txBox="1"/>
          <p:nvPr/>
        </p:nvSpPr>
        <p:spPr>
          <a:xfrm>
            <a:off x="6571488" y="1821751"/>
            <a:ext cx="5401056" cy="32778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6699"/>
              </a:buClr>
              <a:buSzPct val="80000"/>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Turbulent mixing the wake of the potential core</a:t>
            </a:r>
          </a:p>
          <a:p>
            <a:pPr marL="285750" marR="0" lvl="0" indent="-285750" algn="l" defTabSz="914400" rtl="0" eaLnBrk="1" fontAlgn="auto" latinLnBrk="0" hangingPunct="1">
              <a:lnSpc>
                <a:spcPct val="100000"/>
              </a:lnSpc>
              <a:spcBef>
                <a:spcPts val="0"/>
              </a:spcBef>
              <a:spcAft>
                <a:spcPts val="0"/>
              </a:spcAft>
              <a:buClr>
                <a:srgbClr val="006699"/>
              </a:buClr>
              <a:buSzPct val="80000"/>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06699"/>
              </a:buClr>
              <a:buSzPct val="80000"/>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Supersonic exhaust jets are imperfectly expanded, or “choked” </a:t>
            </a:r>
          </a:p>
          <a:p>
            <a:pPr marL="285750" marR="0" lvl="0" indent="-285750" algn="l" defTabSz="914400" rtl="0" eaLnBrk="1" fontAlgn="auto" latinLnBrk="0" hangingPunct="1">
              <a:lnSpc>
                <a:spcPct val="100000"/>
              </a:lnSpc>
              <a:spcBef>
                <a:spcPts val="0"/>
              </a:spcBef>
              <a:spcAft>
                <a:spcPts val="0"/>
              </a:spcAft>
              <a:buClr>
                <a:srgbClr val="006699"/>
              </a:buClr>
              <a:buSzPct val="80000"/>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06699"/>
              </a:buClr>
              <a:buSzPct val="80000"/>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They contain shock cells through which the flow repeatedly expands and contracts</a:t>
            </a:r>
          </a:p>
          <a:p>
            <a:pPr marL="285750" marR="0" lvl="0" indent="-285750" algn="l" defTabSz="914400" rtl="0" eaLnBrk="1" fontAlgn="auto" latinLnBrk="0" hangingPunct="1">
              <a:lnSpc>
                <a:spcPct val="100000"/>
              </a:lnSpc>
              <a:spcBef>
                <a:spcPts val="0"/>
              </a:spcBef>
              <a:spcAft>
                <a:spcPts val="0"/>
              </a:spcAft>
              <a:buClr>
                <a:srgbClr val="006699"/>
              </a:buClr>
              <a:buSzPct val="80000"/>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06699"/>
              </a:buClr>
              <a:buSzPct val="80000"/>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The cells from a pattern inside the jet which appears as a series of diamonds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ACEB87B8-90FB-4950-ACCA-0E629E04ADD6}"/>
              </a:ext>
            </a:extLst>
          </p:cNvPr>
          <p:cNvPicPr/>
          <p:nvPr/>
        </p:nvPicPr>
        <p:blipFill>
          <a:blip r:embed="rId2" cstate="print"/>
          <a:stretch>
            <a:fillRect/>
          </a:stretch>
        </p:blipFill>
        <p:spPr>
          <a:xfrm>
            <a:off x="437071" y="1404620"/>
            <a:ext cx="5943600" cy="4048760"/>
          </a:xfrm>
          <a:prstGeom prst="rect">
            <a:avLst/>
          </a:prstGeom>
        </p:spPr>
      </p:pic>
    </p:spTree>
    <p:extLst>
      <p:ext uri="{BB962C8B-B14F-4D97-AF65-F5344CB8AC3E}">
        <p14:creationId xmlns:p14="http://schemas.microsoft.com/office/powerpoint/2010/main" val="2736310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9199</TotalTime>
  <Words>2134</Words>
  <Application>Microsoft Office PowerPoint</Application>
  <PresentationFormat>Widescreen</PresentationFormat>
  <Paragraphs>417</Paragraphs>
  <Slides>48</Slides>
  <Notes>0</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48</vt:i4>
      </vt:variant>
    </vt:vector>
  </HeadingPairs>
  <TitlesOfParts>
    <vt:vector size="56" baseType="lpstr">
      <vt:lpstr>Arial</vt:lpstr>
      <vt:lpstr>Calibri</vt:lpstr>
      <vt:lpstr>Calibri Light</vt:lpstr>
      <vt:lpstr>Times New Roman</vt:lpstr>
      <vt:lpstr>Office Theme</vt:lpstr>
      <vt:lpstr>62_Office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Dynamic Concepts,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tirvine</dc:creator>
  <cp:lastModifiedBy>Tom Irvine</cp:lastModifiedBy>
  <cp:revision>448</cp:revision>
  <dcterms:created xsi:type="dcterms:W3CDTF">2018-04-26T16:19:49Z</dcterms:created>
  <dcterms:modified xsi:type="dcterms:W3CDTF">2019-01-19T15:57:19Z</dcterms:modified>
</cp:coreProperties>
</file>