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6"/>
  </p:notesMasterIdLst>
  <p:sldIdLst>
    <p:sldId id="267" r:id="rId3"/>
    <p:sldId id="300" r:id="rId4"/>
    <p:sldId id="288" r:id="rId5"/>
    <p:sldId id="284" r:id="rId6"/>
    <p:sldId id="286" r:id="rId7"/>
    <p:sldId id="287" r:id="rId8"/>
    <p:sldId id="285" r:id="rId9"/>
    <p:sldId id="289" r:id="rId10"/>
    <p:sldId id="290" r:id="rId11"/>
    <p:sldId id="291" r:id="rId12"/>
    <p:sldId id="292" r:id="rId13"/>
    <p:sldId id="293" r:id="rId14"/>
    <p:sldId id="308" r:id="rId15"/>
    <p:sldId id="294" r:id="rId16"/>
    <p:sldId id="295" r:id="rId17"/>
    <p:sldId id="306" r:id="rId18"/>
    <p:sldId id="296" r:id="rId19"/>
    <p:sldId id="297" r:id="rId20"/>
    <p:sldId id="301" r:id="rId21"/>
    <p:sldId id="302" r:id="rId22"/>
    <p:sldId id="304" r:id="rId23"/>
    <p:sldId id="305" r:id="rId24"/>
    <p:sldId id="303" r:id="rId25"/>
    <p:sldId id="298" r:id="rId26"/>
    <p:sldId id="315" r:id="rId27"/>
    <p:sldId id="316" r:id="rId28"/>
    <p:sldId id="313" r:id="rId29"/>
    <p:sldId id="318" r:id="rId30"/>
    <p:sldId id="314" r:id="rId31"/>
    <p:sldId id="326" r:id="rId32"/>
    <p:sldId id="325" r:id="rId33"/>
    <p:sldId id="327" r:id="rId34"/>
    <p:sldId id="319" r:id="rId35"/>
    <p:sldId id="307" r:id="rId36"/>
    <p:sldId id="320" r:id="rId37"/>
    <p:sldId id="328" r:id="rId38"/>
    <p:sldId id="309" r:id="rId39"/>
    <p:sldId id="321" r:id="rId40"/>
    <p:sldId id="322" r:id="rId41"/>
    <p:sldId id="312" r:id="rId42"/>
    <p:sldId id="323" r:id="rId43"/>
    <p:sldId id="324" r:id="rId44"/>
    <p:sldId id="31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D9F1FF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 autoAdjust="0"/>
    <p:restoredTop sz="91989" autoAdjust="0"/>
  </p:normalViewPr>
  <p:slideViewPr>
    <p:cSldViewPr snapToGrid="0">
      <p:cViewPr varScale="1">
        <p:scale>
          <a:sx n="79" d="100"/>
          <a:sy n="79" d="100"/>
        </p:scale>
        <p:origin x="37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762E-0453-45A1-920A-10C153E9DF33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FC3CF-350C-406C-9DF1-A1513D81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2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9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6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0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7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7F7AC-F0D7-4E73-A543-9D8132617E21}" type="datetimeFigureOut">
              <a:rPr lang="en-US" smtClean="0"/>
              <a:t>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2AD-2242-4916-B579-32B19DBCD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CLV_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4"/>
            <a:ext cx="12192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573184" y="6459538"/>
            <a:ext cx="10160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fld id="{4C480972-2BED-4CB6-9BED-C80F5E54C834}" type="slidenum">
              <a:rPr kumimoji="0" lang="en-US" sz="800">
                <a:solidFill>
                  <a:prstClr val="black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 algn="ctr">
                <a:defRPr/>
              </a:pPr>
              <a:t>‹#›</a:t>
            </a:fld>
            <a:endParaRPr kumimoji="0" lang="en-US" sz="800" dirty="0">
              <a:solidFill>
                <a:prstClr val="black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3076" name="Picture 58" descr="AeroLogo_208_notag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6384" y="6361113"/>
            <a:ext cx="2123016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464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342" y="1633158"/>
            <a:ext cx="87782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99"/>
                </a:solidFill>
              </a:rPr>
              <a:t>Modal Testing, Part I</a:t>
            </a:r>
            <a:br>
              <a:rPr lang="en-US" sz="3200" b="1" dirty="0">
                <a:solidFill>
                  <a:srgbClr val="006699"/>
                </a:solidFill>
              </a:rPr>
            </a:br>
            <a:endParaRPr lang="en-US" sz="3200" b="1" dirty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r>
              <a:rPr lang="en-US" sz="2400" b="1" dirty="0">
                <a:solidFill>
                  <a:srgbClr val="006699"/>
                </a:solidFill>
              </a:rPr>
              <a:t>By Tom Irvine</a:t>
            </a: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  <a:p>
            <a:pPr algn="ctr"/>
            <a:endParaRPr lang="en-US" sz="2400" b="1" dirty="0">
              <a:solidFill>
                <a:srgbClr val="006699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553" y="358317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89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SDOF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AE9900-BDC0-4652-87FF-A193C7A76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" y="1480290"/>
            <a:ext cx="5533501" cy="4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83C595-6FB1-40B3-82AE-477FB0F9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8029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7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SDOF Example (cont)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A30AB-8744-4557-8EE3-79A66918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900" y="1666816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FRF Measurement Concerns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1163182" y="1486731"/>
            <a:ext cx="821712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Non-linear structural response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response signal not only contains the response due to the measured excitation, but also the response due to the ambient random excitation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Electrical noise in the instrumentation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Limited analysis resolution</a:t>
            </a:r>
          </a:p>
        </p:txBody>
      </p:sp>
    </p:spTree>
    <p:extLst>
      <p:ext uri="{BB962C8B-B14F-4D97-AF65-F5344CB8AC3E}">
        <p14:creationId xmlns:p14="http://schemas.microsoft.com/office/powerpoint/2010/main" val="123436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Half-Power Bandwidth Guidelines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FFAEAD-D758-49D5-86E2-394C689D4B14}"/>
              </a:ext>
            </a:extLst>
          </p:cNvPr>
          <p:cNvSpPr txBox="1"/>
          <p:nvPr/>
        </p:nvSpPr>
        <p:spPr>
          <a:xfrm>
            <a:off x="442856" y="1306381"/>
            <a:ext cx="10408443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half-power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for a frequency separation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f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tabLst/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006699"/>
              </a:buClr>
              <a:buSzPct val="80000"/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f = 2  f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</a:p>
          <a:p>
            <a:pPr lvl="0">
              <a:buClr>
                <a:srgbClr val="006699"/>
              </a:buClr>
              <a:buSzPct val="80000"/>
              <a:defRPr/>
            </a:pPr>
            <a:endParaRPr kumimoji="0" lang="en-US" sz="2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buClr>
                <a:srgbClr val="006699"/>
              </a:buClr>
              <a:buSzPct val="80000"/>
              <a:defRPr/>
            </a:pP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where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 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is the damping ratio and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is the natural frequency </a:t>
            </a:r>
          </a:p>
          <a:p>
            <a:pPr lvl="0">
              <a:buClr>
                <a:srgbClr val="006699"/>
              </a:buClr>
              <a:buSzPct val="80000"/>
              <a:defRPr/>
            </a:pPr>
            <a:endParaRPr kumimoji="0" lang="en-US" sz="22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rule-of-thumb, the frequency resolution of the FRF should be such that there are at least five points within the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f 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bandwidth   (per Mary Baker, Jim Akers, et al)</a:t>
            </a:r>
          </a:p>
          <a:p>
            <a:pPr marL="285750" lvl="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test duration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single Fourier transform or FRF covering the entire time history is</a:t>
            </a:r>
          </a:p>
          <a:p>
            <a:pPr marL="285750" lvl="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6699"/>
              </a:buClr>
              <a:buSzPct val="80000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/ f  =  / ( 2  f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  ,       </a:t>
            </a:r>
            <a:r>
              <a:rPr lang="en-US" sz="1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5   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recommended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FRF Estimator H1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5A041C-83FA-4AE8-8592-1333A08AA75A}"/>
              </a:ext>
            </a:extLst>
          </p:cNvPr>
          <p:cNvSpPr txBox="1"/>
          <p:nvPr/>
        </p:nvSpPr>
        <p:spPr>
          <a:xfrm>
            <a:off x="597394" y="998178"/>
            <a:ext cx="9296621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Take long measurements of force and response and then divide into segments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Use principle of least squares to minimize the effect of noise at the output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 is equal to the cross spectrum between the response and the force divided by the auto-spectrum of the force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50" dirty="0">
                <a:cs typeface="Arial" panose="020B0604020202020204" pitchFamily="34" charset="0"/>
              </a:rPr>
              <a:t>		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= 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 F* </a:t>
            </a:r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 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sz="1650" dirty="0">
                <a:cs typeface="Arial" panose="020B0604020202020204" pitchFamily="34" charset="0"/>
              </a:rPr>
              <a:t>   /  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 F*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 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 F</a:t>
            </a:r>
            <a:r>
              <a:rPr lang="en-US" sz="1650" dirty="0"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50" dirty="0">
                <a:cs typeface="Arial" panose="020B0604020202020204" pitchFamily="34" charset="0"/>
              </a:rPr>
              <a:t>		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= G</a:t>
            </a:r>
            <a:r>
              <a:rPr lang="en-US" sz="2200" baseline="-25000" dirty="0">
                <a:cs typeface="Arial" panose="020B0604020202020204" pitchFamily="34" charset="0"/>
              </a:rPr>
              <a:t>FX</a:t>
            </a:r>
            <a:r>
              <a:rPr lang="en-US" sz="1650" dirty="0">
                <a:cs typeface="Arial" panose="020B0604020202020204" pitchFamily="34" charset="0"/>
              </a:rPr>
              <a:t> 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/ G</a:t>
            </a:r>
            <a:r>
              <a:rPr lang="en-US" sz="2200" baseline="-25000" dirty="0">
                <a:cs typeface="Arial" panose="020B0604020202020204" pitchFamily="34" charset="0"/>
              </a:rPr>
              <a:t>FF</a:t>
            </a:r>
            <a:r>
              <a:rPr lang="en-US" sz="1650" dirty="0">
                <a:cs typeface="Arial" panose="020B0604020202020204" pitchFamily="34" charset="0"/>
              </a:rPr>
              <a:t> 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F is the force Fourier transform, and X is the response Fourier transform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* indicates complex conjugate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An important point about 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 is that random noise in the output is removed during the averaging process of the cross spectrum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 converges to H as the number of averages is increased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3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FRF Estimator 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A63A9-94E0-4233-B891-3AA9474B0540}"/>
              </a:ext>
            </a:extLst>
          </p:cNvPr>
          <p:cNvSpPr txBox="1"/>
          <p:nvPr/>
        </p:nvSpPr>
        <p:spPr>
          <a:xfrm>
            <a:off x="617942" y="1229877"/>
            <a:ext cx="9635667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Take long measurements of force and response and then divide into segments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Use principle of least squares to minimize the effect of noise at the input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50" dirty="0">
                <a:cs typeface="Arial" panose="020B0604020202020204" pitchFamily="34" charset="0"/>
              </a:rPr>
              <a:t>		H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1650" dirty="0">
                <a:cs typeface="Arial" panose="020B0604020202020204" pitchFamily="34" charset="0"/>
              </a:rPr>
              <a:t>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= 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 X* </a:t>
            </a:r>
            <a:r>
              <a:rPr lang="en-US" sz="2400" dirty="0">
                <a:cs typeface="Arial" panose="020B0604020202020204" pitchFamily="34" charset="0"/>
                <a:sym typeface="Symbol" panose="05050102010706020507" pitchFamily="18" charset="2"/>
              </a:rPr>
              <a:t> 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sz="1650" dirty="0">
                <a:cs typeface="Arial" panose="020B0604020202020204" pitchFamily="34" charset="0"/>
              </a:rPr>
              <a:t>   /  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 X*</a:t>
            </a:r>
            <a:r>
              <a:rPr lang="en-US" dirty="0">
                <a:cs typeface="Arial" panose="020B0604020202020204" pitchFamily="34" charset="0"/>
                <a:sym typeface="Symbol" panose="05050102010706020507" pitchFamily="18" charset="2"/>
              </a:rPr>
              <a:t> 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 F</a:t>
            </a:r>
            <a:r>
              <a:rPr lang="en-US" sz="1650" dirty="0"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50" dirty="0">
                <a:cs typeface="Arial" panose="020B0604020202020204" pitchFamily="34" charset="0"/>
              </a:rPr>
              <a:t>		H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1650" dirty="0">
                <a:cs typeface="Arial" panose="020B0604020202020204" pitchFamily="34" charset="0"/>
              </a:rPr>
              <a:t>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= G</a:t>
            </a:r>
            <a:r>
              <a:rPr lang="en-US" sz="2200" baseline="-25000" dirty="0">
                <a:cs typeface="Arial" panose="020B0604020202020204" pitchFamily="34" charset="0"/>
              </a:rPr>
              <a:t>XX</a:t>
            </a:r>
            <a:r>
              <a:rPr lang="en-US" sz="1650" dirty="0">
                <a:cs typeface="Arial" panose="020B0604020202020204" pitchFamily="34" charset="0"/>
              </a:rPr>
              <a:t> 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/ G</a:t>
            </a:r>
            <a:r>
              <a:rPr lang="en-US" sz="2200" baseline="-25000" dirty="0">
                <a:cs typeface="Arial" panose="020B0604020202020204" pitchFamily="34" charset="0"/>
              </a:rPr>
              <a:t>XF</a:t>
            </a:r>
            <a:r>
              <a:rPr lang="en-US" sz="1650" dirty="0">
                <a:cs typeface="Arial" panose="020B0604020202020204" pitchFamily="34" charset="0"/>
              </a:rPr>
              <a:t> (</a:t>
            </a:r>
            <a:r>
              <a:rPr lang="en-US" sz="1650" dirty="0"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sz="1650" dirty="0">
                <a:cs typeface="Arial" panose="020B0604020202020204" pitchFamily="34" charset="0"/>
              </a:rPr>
              <a:t>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An important point about H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1650" dirty="0">
                <a:cs typeface="Arial" panose="020B0604020202020204" pitchFamily="34" charset="0"/>
              </a:rPr>
              <a:t> is that random noise in the output is removed during the averaging process of the cross spectrum</a:t>
            </a:r>
          </a:p>
        </p:txBody>
      </p:sp>
    </p:spTree>
    <p:extLst>
      <p:ext uri="{BB962C8B-B14F-4D97-AF65-F5344CB8AC3E}">
        <p14:creationId xmlns:p14="http://schemas.microsoft.com/office/powerpoint/2010/main" val="2409092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H1 and H2 Estimators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1E1DC-6D83-47E8-8EA8-57742C2000C0}"/>
              </a:ext>
            </a:extLst>
          </p:cNvPr>
          <p:cNvSpPr txBox="1"/>
          <p:nvPr/>
        </p:nvSpPr>
        <p:spPr>
          <a:xfrm>
            <a:off x="597394" y="1229877"/>
            <a:ext cx="96356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 and H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1650" dirty="0">
                <a:cs typeface="Arial" panose="020B0604020202020204" pitchFamily="34" charset="0"/>
              </a:rPr>
              <a:t> form the confidence interval for the true H when noise is present in both the input and output</a:t>
            </a:r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dirty="0">
                <a:cs typeface="Arial" panose="020B0604020202020204" pitchFamily="34" charset="0"/>
              </a:rPr>
              <a:t> </a:t>
            </a:r>
            <a:r>
              <a:rPr lang="en-US" sz="1650" u="sng" dirty="0">
                <a:cs typeface="Arial" panose="020B0604020202020204" pitchFamily="34" charset="0"/>
              </a:rPr>
              <a:t>&lt;</a:t>
            </a:r>
            <a:r>
              <a:rPr lang="en-US" sz="1650" dirty="0">
                <a:cs typeface="Arial" panose="020B0604020202020204" pitchFamily="34" charset="0"/>
              </a:rPr>
              <a:t> H </a:t>
            </a:r>
            <a:r>
              <a:rPr lang="en-US" sz="1650" u="sng" dirty="0">
                <a:cs typeface="Arial" panose="020B0604020202020204" pitchFamily="34" charset="0"/>
              </a:rPr>
              <a:t>&lt;</a:t>
            </a:r>
            <a:r>
              <a:rPr lang="en-US" sz="1650" dirty="0">
                <a:cs typeface="Arial" panose="020B0604020202020204" pitchFamily="34" charset="0"/>
              </a:rPr>
              <a:t> H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above inequality is not valid for the nonlinear leakage error, or for noise which is coherent in the input and output</a:t>
            </a:r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2</a:t>
            </a:r>
            <a:r>
              <a:rPr lang="en-US" sz="1650" baseline="-25000" dirty="0">
                <a:cs typeface="Arial" panose="020B0604020202020204" pitchFamily="34" charset="0"/>
              </a:rPr>
              <a:t> </a:t>
            </a:r>
            <a:r>
              <a:rPr lang="en-US" sz="1650" dirty="0">
                <a:cs typeface="Arial" panose="020B0604020202020204" pitchFamily="34" charset="0"/>
              </a:rPr>
              <a:t>is the best estimator for random excitation and resonances because it cancels noise at the input and is less sensitive to leakage</a:t>
            </a:r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baseline="-25000" dirty="0">
                <a:cs typeface="Arial" panose="020B0604020202020204" pitchFamily="34" charset="0"/>
              </a:rPr>
              <a:t> </a:t>
            </a:r>
            <a:r>
              <a:rPr lang="en-US" sz="1650" dirty="0">
                <a:cs typeface="Arial" panose="020B0604020202020204" pitchFamily="34" charset="0"/>
              </a:rPr>
              <a:t>is the best estimator for anti-resonances since the dominant problem is noise at the output</a:t>
            </a:r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H</a:t>
            </a:r>
            <a:r>
              <a:rPr lang="en-US" sz="2200" baseline="-25000" dirty="0">
                <a:cs typeface="Arial" panose="020B0604020202020204" pitchFamily="34" charset="0"/>
              </a:rPr>
              <a:t>1</a:t>
            </a:r>
            <a:r>
              <a:rPr lang="en-US" sz="1650" baseline="-25000" dirty="0">
                <a:cs typeface="Arial" panose="020B0604020202020204" pitchFamily="34" charset="0"/>
              </a:rPr>
              <a:t> </a:t>
            </a:r>
            <a:r>
              <a:rPr lang="en-US" sz="1650" dirty="0">
                <a:cs typeface="Arial" panose="020B0604020202020204" pitchFamily="34" charset="0"/>
              </a:rPr>
              <a:t>is preferred for impact excitation</a:t>
            </a:r>
          </a:p>
          <a:p>
            <a:pPr marL="285750" indent="-285750" algn="just">
              <a:spcBef>
                <a:spcPts val="9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0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Coherence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442856" y="1095006"/>
            <a:ext cx="10467162" cy="664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coherence function provides a means of assessing the degree of linearity between the input and output signals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Coherence is 1 for no noise in the measurement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It is 0 for pure noise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interpretation of the coherence function is that for each frequency ω it shows the degree of linear relationship between the measured input and output signals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Coherence Function is analogous to the squared correlation coefficient used in statistics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9C4A23C-A1C0-4674-8DE7-A1FDE16434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956784"/>
              </p:ext>
            </p:extLst>
          </p:nvPr>
        </p:nvGraphicFramePr>
        <p:xfrm>
          <a:off x="1839073" y="2070789"/>
          <a:ext cx="2280864" cy="64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Equation" r:id="rId3" imgW="1981080" imgH="558720" progId="Equation.DSMT4">
                  <p:embed/>
                </p:oleObj>
              </mc:Choice>
              <mc:Fallback>
                <p:oleObj name="Equation" r:id="rId3" imgW="1981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9073" y="2070789"/>
                        <a:ext cx="2280864" cy="64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DAFE1F1-21A8-4F6F-93BA-AB3275E0B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4088"/>
              </p:ext>
            </p:extLst>
          </p:nvPr>
        </p:nvGraphicFramePr>
        <p:xfrm>
          <a:off x="2282124" y="3608344"/>
          <a:ext cx="1385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5" imgW="1143000" imgH="330120" progId="Equation.DSMT4">
                  <p:embed/>
                </p:oleObj>
              </mc:Choice>
              <mc:Fallback>
                <p:oleObj name="Equation" r:id="rId5" imgW="1143000" imgH="3301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9C4A23C-A1C0-4674-8DE7-A1FDE16434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2124" y="3608344"/>
                        <a:ext cx="138588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0DF76A-1AE6-4903-9F27-DA46C6E8B602}"/>
              </a:ext>
            </a:extLst>
          </p:cNvPr>
          <p:cNvSpPr txBox="1"/>
          <p:nvPr/>
        </p:nvSpPr>
        <p:spPr>
          <a:xfrm>
            <a:off x="1202076" y="3214274"/>
            <a:ext cx="127399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114145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Dual Channel FFT Analyzer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3277457" y="1095006"/>
            <a:ext cx="84716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Used to measure H</a:t>
            </a:r>
            <a:r>
              <a:rPr lang="en-US" sz="1600" baseline="-25000" dirty="0">
                <a:cs typeface="Arial" panose="020B0604020202020204" pitchFamily="34" charset="0"/>
              </a:rPr>
              <a:t>1</a:t>
            </a:r>
            <a:r>
              <a:rPr lang="en-US" sz="1600" dirty="0">
                <a:cs typeface="Arial" panose="020B0604020202020204" pitchFamily="34" charset="0"/>
              </a:rPr>
              <a:t>, H</a:t>
            </a:r>
            <a:r>
              <a:rPr lang="en-US" sz="1600" baseline="-25000" dirty="0">
                <a:cs typeface="Arial" panose="020B0604020202020204" pitchFamily="34" charset="0"/>
              </a:rPr>
              <a:t>2</a:t>
            </a:r>
            <a:r>
              <a:rPr lang="en-US" sz="1600" dirty="0">
                <a:cs typeface="Arial" panose="020B0604020202020204" pitchFamily="34" charset="0"/>
              </a:rPr>
              <a:t> and coherence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analog input signals are filtered, sampled, and digitized to give a series of digital sequences or time history records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sampling rate and the record lengths determine the frequency range, and the resolution, of the analysis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Each record from a continuous sequence may be multiplied (weighted) by a Hanning window, or some other type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window tapers the data at both the beginning and end of each record to make the data more suitable for block analysis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weighted sequence is transformed to the frequency domain as a complex spectrum, by the use of a Discrete Fourier Transformation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To estimate the spectral density of a signal, some averaging technique has to be used to remove noise and improve statistical confidence</a:t>
            </a:r>
          </a:p>
        </p:txBody>
      </p:sp>
      <p:pic>
        <p:nvPicPr>
          <p:cNvPr id="9218" name="Picture 2" descr="Image result for dual channel fft">
            <a:extLst>
              <a:ext uri="{FF2B5EF4-FFF2-40B4-BE49-F238E27FC236}">
                <a16:creationId xmlns:a16="http://schemas.microsoft.com/office/drawing/2014/main" id="{70FDEC4A-274A-4BBB-8293-43E865DF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2" y="1374363"/>
            <a:ext cx="2754015" cy="18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301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Dual Channel FFT Analyzer (cont)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C40C86-D119-47C6-90AF-CB7050419908}"/>
              </a:ext>
            </a:extLst>
          </p:cNvPr>
          <p:cNvSpPr txBox="1"/>
          <p:nvPr/>
        </p:nvSpPr>
        <p:spPr>
          <a:xfrm>
            <a:off x="638065" y="1467898"/>
            <a:ext cx="1011897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An </a:t>
            </a:r>
            <a:r>
              <a:rPr lang="en-US" sz="1600" dirty="0" err="1">
                <a:cs typeface="Arial" panose="020B0604020202020204" pitchFamily="34" charset="0"/>
              </a:rPr>
              <a:t>autospectrum</a:t>
            </a:r>
            <a:r>
              <a:rPr lang="en-US" sz="1600" dirty="0">
                <a:cs typeface="Arial" panose="020B0604020202020204" pitchFamily="34" charset="0"/>
              </a:rPr>
              <a:t> is calculated by multiplying a spectrum by its complex conjugate (opposite phase sign), and by averaging a number of independent products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cross spectrum is the complex conjugate of one spectrum  multiplied by a different spectrum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cross Spectrum is complex, showing the phase shift between the output and input, and a magnitude representing the coherent product of power in the input and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5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4677942" y="1447260"/>
            <a:ext cx="7342822" cy="2916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Measure natural frequencies, damping and mode shapes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Natural frequencies and mode shapes can be predicted using analytical model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But Damping can only be measured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Also, joint stiffness is difficult to predict with analytical models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Use results to calibrate finite element modal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One goal of both testing and analysis is to determine the extent to which a structure’s natural frequencies will be excited by the field environment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49D9D8-D13B-42ED-B3E2-BDB1B3813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" y="1459620"/>
            <a:ext cx="4028571" cy="3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25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Random Excitation Notes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567281" y="1182055"/>
            <a:ext cx="1086785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Random excitation should have a flat spectrum such as band-limited white noise with a normal distribution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structure is excited over a wide force range at each frequency due to the random characteristic of the signal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This randomizes any non-linear effects, and averaging then gives a best linear approximation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The excitation is random and continuous in time, but the record length is finite, so leakage errors may occur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Use Hanning window to mitigate leakage error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Crest factor is ratio of absolute peak in the time domain to the standard deviation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50" dirty="0">
                <a:cs typeface="Arial" panose="020B0604020202020204" pitchFamily="34" charset="0"/>
              </a:rPr>
              <a:t>Peak for random vibration with normal distribution is typically 4 to 5-sigma </a:t>
            </a:r>
          </a:p>
        </p:txBody>
      </p:sp>
    </p:spTree>
    <p:extLst>
      <p:ext uri="{BB962C8B-B14F-4D97-AF65-F5344CB8AC3E}">
        <p14:creationId xmlns:p14="http://schemas.microsoft.com/office/powerpoint/2010/main" val="129361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Impact Hammer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343536" y="1172308"/>
            <a:ext cx="6549633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The waveform produced by an impact is a transient (short duration) energy transfer event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The spectrum is continuous, with a maximum amplitude at 0 Hz and decaying amplitude with increasing frequency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The spectrum has a periodic structure with zero force at frequencies at n/T intervals, where n is an integer and T is the effective duration of the transient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The useful frequency range is from 0 Hz to a frequency F, at which point the spectrum magnitude has decayed by 10 to 20 dB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The duration, and thus the shape of the spectrum, of an impact is determined by the mass and stiffness of both the impactor and the structure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The stiffness of the hammer tip acts as a mechanical filter and determines the spectrum 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63FEA-C50D-4681-B44B-F2B91A4C7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428" y="1172308"/>
            <a:ext cx="4354338" cy="5645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D39261-CF23-4F50-92ED-EEB60984467F}"/>
              </a:ext>
            </a:extLst>
          </p:cNvPr>
          <p:cNvSpPr txBox="1"/>
          <p:nvPr/>
        </p:nvSpPr>
        <p:spPr>
          <a:xfrm>
            <a:off x="4078865" y="6345751"/>
            <a:ext cx="307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(images courtesy of </a:t>
            </a:r>
            <a:r>
              <a:rPr lang="en-US" sz="1400" i="1" dirty="0" err="1"/>
              <a:t>Bruel</a:t>
            </a:r>
            <a:r>
              <a:rPr lang="en-US" sz="1400" i="1" dirty="0"/>
              <a:t> &amp; </a:t>
            </a:r>
            <a:r>
              <a:rPr lang="en-US" sz="1400" i="1" dirty="0" err="1"/>
              <a:t>Kjaer</a:t>
            </a:r>
            <a:r>
              <a:rPr lang="en-US" sz="14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00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13479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360662" y="749233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360662" y="191573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Impact Hammer Testing  Pros &amp; Cons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645086" y="1374053"/>
            <a:ext cx="5881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Speed - only a few averages are needed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No elaborate fixtures are required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There is no variable mass loading of the structure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This is of particular advantage with light structures, since changing the mass loading from point to point can cause shifts in modal frequencies from one measurement to another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It is portable and very suitable for measurements in the field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It is relatively inexpensive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F69C7-4961-404A-813F-630946E47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080" y="866059"/>
            <a:ext cx="4514286" cy="5857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C1C30-49CB-4478-9475-80FE974F2CFE}"/>
              </a:ext>
            </a:extLst>
          </p:cNvPr>
          <p:cNvSpPr txBox="1"/>
          <p:nvPr/>
        </p:nvSpPr>
        <p:spPr>
          <a:xfrm>
            <a:off x="360662" y="866059"/>
            <a:ext cx="24441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u="sng" dirty="0"/>
              <a:t>Pros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05409-F42E-46B1-923E-B45DF48EF0EC}"/>
              </a:ext>
            </a:extLst>
          </p:cNvPr>
          <p:cNvSpPr txBox="1"/>
          <p:nvPr/>
        </p:nvSpPr>
        <p:spPr>
          <a:xfrm>
            <a:off x="360662" y="4484167"/>
            <a:ext cx="24441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u="sng" dirty="0"/>
              <a:t>Cons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2828E2-D424-4BF3-9D63-27D182286BC4}"/>
              </a:ext>
            </a:extLst>
          </p:cNvPr>
          <p:cNvSpPr txBox="1"/>
          <p:nvPr/>
        </p:nvSpPr>
        <p:spPr>
          <a:xfrm>
            <a:off x="645086" y="5022941"/>
            <a:ext cx="58814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structure may rebound at the hammer producing double impacts if the hammer is to heavy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Any frequency response functions measured with a double hit will be erroneous and must be excluded from the data set</a:t>
            </a:r>
          </a:p>
        </p:txBody>
      </p:sp>
    </p:spTree>
    <p:extLst>
      <p:ext uri="{BB962C8B-B14F-4D97-AF65-F5344CB8AC3E}">
        <p14:creationId xmlns:p14="http://schemas.microsoft.com/office/powerpoint/2010/main" val="204331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451" y="366195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94227" y="1006087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94227" y="440330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Impact Hammer Testing  Pros &amp; Cons (cont)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494227" y="1165776"/>
            <a:ext cx="66782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r>
              <a:rPr lang="en-US" sz="1650" u="sng" dirty="0"/>
              <a:t>Cons</a:t>
            </a:r>
            <a:br>
              <a:rPr lang="en-US" sz="1650" u="sng" dirty="0"/>
            </a:br>
            <a:endParaRPr lang="en-US" sz="1650" u="sng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Impact testing can have high crest factor which provokes nonlinearity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Possible damage to structure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deterministic character of impact excitation limits the use of the Coherence Function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coherence function will show a "perfect" value of 1 unless there is an anti-resonance, where the signal-to-noise ratio is rather poor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An anti-resonance occurs at a modal frequency when the hammer impacts a nodal point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Coherence </a:t>
            </a: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 0 at modal frequency if impact location is near node</a:t>
            </a: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A60A9-87EF-4192-A5D5-4A737DD7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28" y="1188780"/>
            <a:ext cx="3960197" cy="51728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D2803-EB76-4E37-AEB2-FD7F03818B8F}"/>
              </a:ext>
            </a:extLst>
          </p:cNvPr>
          <p:cNvGrpSpPr/>
          <p:nvPr/>
        </p:nvGrpSpPr>
        <p:grpSpPr>
          <a:xfrm>
            <a:off x="1126073" y="5120228"/>
            <a:ext cx="4341097" cy="1344691"/>
            <a:chOff x="971960" y="4763411"/>
            <a:chExt cx="4341097" cy="1344691"/>
          </a:xfrm>
        </p:grpSpPr>
        <p:pic>
          <p:nvPicPr>
            <p:cNvPr id="10242" name="Picture 2" descr="Image result for vibration node">
              <a:extLst>
                <a:ext uri="{FF2B5EF4-FFF2-40B4-BE49-F238E27FC236}">
                  <a16:creationId xmlns:a16="http://schemas.microsoft.com/office/drawing/2014/main" id="{5BDE6AD2-8DA0-47A6-A713-E5B9E108DB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899" y="4787757"/>
              <a:ext cx="4178158" cy="1234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80A6F5C-0155-4AC9-9861-EF4AA7D16223}"/>
                </a:ext>
              </a:extLst>
            </p:cNvPr>
            <p:cNvCxnSpPr/>
            <p:nvPr/>
          </p:nvCxnSpPr>
          <p:spPr>
            <a:xfrm>
              <a:off x="1253447" y="5405169"/>
              <a:ext cx="38836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9202C8-3827-418D-A354-23F8050B97A4}"/>
                </a:ext>
              </a:extLst>
            </p:cNvPr>
            <p:cNvSpPr txBox="1"/>
            <p:nvPr/>
          </p:nvSpPr>
          <p:spPr>
            <a:xfrm>
              <a:off x="971960" y="5784937"/>
              <a:ext cx="75001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node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5036298-47B9-4A59-B49E-550297F430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9659" y="5405169"/>
              <a:ext cx="559285" cy="536620"/>
            </a:xfrm>
            <a:prstGeom prst="straightConnector1">
              <a:avLst/>
            </a:prstGeom>
            <a:ln>
              <a:solidFill>
                <a:srgbClr val="0066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C14BF4-525D-4520-87E6-2F37A4D36259}"/>
                </a:ext>
              </a:extLst>
            </p:cNvPr>
            <p:cNvSpPr/>
            <p:nvPr/>
          </p:nvSpPr>
          <p:spPr>
            <a:xfrm>
              <a:off x="2231802" y="5159679"/>
              <a:ext cx="239647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727B72-C802-4EAC-8882-F0E7D7F3C473}"/>
                </a:ext>
              </a:extLst>
            </p:cNvPr>
            <p:cNvSpPr/>
            <p:nvPr/>
          </p:nvSpPr>
          <p:spPr>
            <a:xfrm>
              <a:off x="2208944" y="5075660"/>
              <a:ext cx="45719" cy="2196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25692-BD39-46A5-BB23-86A50F6C509F}"/>
                </a:ext>
              </a:extLst>
            </p:cNvPr>
            <p:cNvSpPr/>
            <p:nvPr/>
          </p:nvSpPr>
          <p:spPr>
            <a:xfrm>
              <a:off x="2471449" y="5159679"/>
              <a:ext cx="388599" cy="4571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EBA4CE-B8F6-49D3-8CD5-9B325846F310}"/>
                </a:ext>
              </a:extLst>
            </p:cNvPr>
            <p:cNvSpPr txBox="1"/>
            <p:nvPr/>
          </p:nvSpPr>
          <p:spPr>
            <a:xfrm>
              <a:off x="2166815" y="4763411"/>
              <a:ext cx="9611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hammer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71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406" y="147524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343892" y="191848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Vibrationdata GUI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DE0A46-8B8F-4F1A-B31E-A5A114D4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2" y="825839"/>
            <a:ext cx="11742857" cy="56476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A4A9573-E614-4F83-A5A3-BA345A7A34BA}"/>
              </a:ext>
            </a:extLst>
          </p:cNvPr>
          <p:cNvSpPr/>
          <p:nvPr/>
        </p:nvSpPr>
        <p:spPr>
          <a:xfrm>
            <a:off x="6794205" y="2030818"/>
            <a:ext cx="2796362" cy="4784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2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45" y="15573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205005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Spring Mass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228750-23BF-487A-BA8F-CB2FA832E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7" y="852809"/>
            <a:ext cx="6323809" cy="51523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15B356-0299-4276-A62F-C767AF6D2895}"/>
              </a:ext>
            </a:extLst>
          </p:cNvPr>
          <p:cNvSpPr/>
          <p:nvPr/>
        </p:nvSpPr>
        <p:spPr>
          <a:xfrm>
            <a:off x="2752550" y="2541131"/>
            <a:ext cx="279636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876" y="15573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347162" y="130723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Classical Pulse Applied Force for SDOF System, Full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4F443-852A-4CD5-9219-875F62491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9" y="612938"/>
            <a:ext cx="9733333" cy="60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2787A-EA85-4707-BB0B-CDCC9FB7AAEB}"/>
              </a:ext>
            </a:extLst>
          </p:cNvPr>
          <p:cNvSpPr txBox="1"/>
          <p:nvPr/>
        </p:nvSpPr>
        <p:spPr>
          <a:xfrm>
            <a:off x="9942272" y="1229626"/>
            <a:ext cx="2040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cs typeface="Arial" panose="020B0604020202020204" pitchFamily="34" charset="0"/>
              </a:rPr>
              <a:t>Save Applied Force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450" dirty="0">
                <a:cs typeface="Arial" panose="020B0604020202020204" pitchFamily="34" charset="0"/>
              </a:rPr>
              <a:t>       </a:t>
            </a:r>
            <a:r>
              <a:rPr lang="en-US" sz="1450" dirty="0" err="1">
                <a:cs typeface="Arial" panose="020B0604020202020204" pitchFamily="34" charset="0"/>
              </a:rPr>
              <a:t>impact_force_full</a:t>
            </a:r>
            <a:br>
              <a:rPr lang="en-US" sz="1450" dirty="0">
                <a:cs typeface="Arial" panose="020B0604020202020204" pitchFamily="34" charset="0"/>
              </a:rPr>
            </a:br>
            <a:endParaRPr lang="en-US" sz="145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cs typeface="Arial" panose="020B0604020202020204" pitchFamily="34" charset="0"/>
              </a:rPr>
              <a:t>Save Displacement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450" dirty="0">
                <a:cs typeface="Arial" panose="020B0604020202020204" pitchFamily="34" charset="0"/>
              </a:rPr>
              <a:t>       </a:t>
            </a:r>
            <a:r>
              <a:rPr lang="en-US" sz="1450" dirty="0" err="1">
                <a:cs typeface="Arial" panose="020B0604020202020204" pitchFamily="34" charset="0"/>
              </a:rPr>
              <a:t>displacement_full</a:t>
            </a:r>
            <a:endParaRPr lang="en-US" sz="145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09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Impact Hammer Testing Response Leakage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315265" y="1525649"/>
            <a:ext cx="4745833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If the record length is shorter than the decay time, the measurement will exhibit a leakage error resulting in the observed resonances being too low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534964-1485-4B88-8E6F-AA24450C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343" y="1442061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1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876" y="15573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347162" y="130723"/>
            <a:ext cx="7361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Classical Pulse Applied Force for SDOF System, Truncated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2787A-EA85-4707-BB0B-CDCC9FB7AAEB}"/>
              </a:ext>
            </a:extLst>
          </p:cNvPr>
          <p:cNvSpPr txBox="1"/>
          <p:nvPr/>
        </p:nvSpPr>
        <p:spPr>
          <a:xfrm>
            <a:off x="9942272" y="1229626"/>
            <a:ext cx="2040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cs typeface="Arial" panose="020B0604020202020204" pitchFamily="34" charset="0"/>
              </a:rPr>
              <a:t>Save Applied Force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450" dirty="0">
                <a:cs typeface="Arial" panose="020B0604020202020204" pitchFamily="34" charset="0"/>
              </a:rPr>
              <a:t>       </a:t>
            </a:r>
            <a:r>
              <a:rPr lang="en-US" sz="1450" dirty="0" err="1">
                <a:cs typeface="Arial" panose="020B0604020202020204" pitchFamily="34" charset="0"/>
              </a:rPr>
              <a:t>impact_force_tr</a:t>
            </a:r>
            <a:br>
              <a:rPr lang="en-US" sz="1450" dirty="0">
                <a:cs typeface="Arial" panose="020B0604020202020204" pitchFamily="34" charset="0"/>
              </a:rPr>
            </a:br>
            <a:endParaRPr lang="en-US" sz="145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450" dirty="0">
                <a:cs typeface="Arial" panose="020B0604020202020204" pitchFamily="34" charset="0"/>
              </a:rPr>
              <a:t>Save Displacement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450" dirty="0">
                <a:cs typeface="Arial" panose="020B0604020202020204" pitchFamily="34" charset="0"/>
              </a:rPr>
              <a:t>       </a:t>
            </a:r>
            <a:r>
              <a:rPr lang="en-US" sz="1450" dirty="0" err="1">
                <a:cs typeface="Arial" panose="020B0604020202020204" pitchFamily="34" charset="0"/>
              </a:rPr>
              <a:t>displacement_tr</a:t>
            </a:r>
            <a:endParaRPr lang="en-US" sz="145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C061C-F195-4047-A659-2CF07C26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9" y="612938"/>
            <a:ext cx="9685714" cy="6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6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Impact Hammer Testing Response Leakage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442856" y="912314"/>
            <a:ext cx="5074366" cy="476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 response to an impact is a free decay of all the modes of vibration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Consider a lightly damped structure giving sharp resonances that ring for a long time due to an impulse force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If the record length is shorter than the decay time, the measurement will exhibit a leakage error resulting in the observed resonances being too low 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recommended minimum test duration is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 =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5 / ( 2  f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         =  5 / [ (2)(0.01)(10 Hz) ] = 25 sec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82EC0-811B-4651-AD0E-E47E821E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432" y="1182055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8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Objectives (continued)</a:t>
            </a:r>
          </a:p>
        </p:txBody>
      </p:sp>
      <p:pic>
        <p:nvPicPr>
          <p:cNvPr id="5122" name="Picture 2" descr="https://vibrationdata.files.wordpress.com/2014/03/saturnv.jpg">
            <a:extLst>
              <a:ext uri="{FF2B5EF4-FFF2-40B4-BE49-F238E27FC236}">
                <a16:creationId xmlns:a16="http://schemas.microsoft.com/office/drawing/2014/main" id="{7DDE7D0C-3F2D-4EE6-8404-D721CB4C5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6" y="1229877"/>
            <a:ext cx="4000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0AB94C-129F-4F4F-AB56-F68D1D78C35B}"/>
              </a:ext>
            </a:extLst>
          </p:cNvPr>
          <p:cNvSpPr txBox="1"/>
          <p:nvPr/>
        </p:nvSpPr>
        <p:spPr>
          <a:xfrm>
            <a:off x="1072045" y="6199601"/>
            <a:ext cx="29373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>
                <a:solidFill>
                  <a:srgbClr val="006699"/>
                </a:solidFill>
              </a:rPr>
              <a:t>Saturn V Body Bending Modes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38ED6-106D-41B6-9BF6-45F118F2DD3E}"/>
              </a:ext>
            </a:extLst>
          </p:cNvPr>
          <p:cNvSpPr txBox="1"/>
          <p:nvPr/>
        </p:nvSpPr>
        <p:spPr>
          <a:xfrm>
            <a:off x="5280916" y="1642559"/>
            <a:ext cx="627751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Total response of a system to external excitation may be represented as a superposition of individual modal responses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Resonant vibration can result in fatigue failure, performance degradation, etc.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For launch vehicles, guidance, control and navigation engineers need vehicle modal data to design stable autopilot algorithms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 payload may have a “stiffness” requirement for a particular launch vehicle so that the payload’s own natural frequency is above a certain minimum to avoid dynamic coupling with launch vehicle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78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833" y="1786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A3C0A-E5E5-4CF3-A0CC-4308BBF5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3" y="793547"/>
            <a:ext cx="11885714" cy="56285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11B4106-6FC6-4800-A9B7-D33253257E7E}"/>
              </a:ext>
            </a:extLst>
          </p:cNvPr>
          <p:cNvSpPr/>
          <p:nvPr/>
        </p:nvSpPr>
        <p:spPr>
          <a:xfrm>
            <a:off x="6746481" y="1926082"/>
            <a:ext cx="155669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953855-3AF9-4B48-8F49-1C0727572500}"/>
              </a:ext>
            </a:extLst>
          </p:cNvPr>
          <p:cNvSpPr/>
          <p:nvPr/>
        </p:nvSpPr>
        <p:spPr>
          <a:xfrm>
            <a:off x="5317654" y="2245109"/>
            <a:ext cx="155669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BDFE5-1A51-4FC1-BEFE-E8431344C2BA}"/>
              </a:ext>
            </a:extLst>
          </p:cNvPr>
          <p:cNvSpPr txBox="1"/>
          <p:nvPr/>
        </p:nvSpPr>
        <p:spPr>
          <a:xfrm>
            <a:off x="153143" y="162650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Vibrationdata GUI</a:t>
            </a:r>
          </a:p>
        </p:txBody>
      </p:sp>
    </p:spTree>
    <p:extLst>
      <p:ext uri="{BB962C8B-B14F-4D97-AF65-F5344CB8AC3E}">
        <p14:creationId xmlns:p14="http://schemas.microsoft.com/office/powerpoint/2010/main" val="3499616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Modal FRF Main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1E88C-F0D4-472A-BA0E-3E12F99A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76" y="1326514"/>
            <a:ext cx="8400000" cy="38476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B685BBA-0B08-4259-ADA2-0B4C96E082FD}"/>
              </a:ext>
            </a:extLst>
          </p:cNvPr>
          <p:cNvSpPr/>
          <p:nvPr/>
        </p:nvSpPr>
        <p:spPr>
          <a:xfrm>
            <a:off x="1659473" y="2856442"/>
            <a:ext cx="2586705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19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B09EB4-990E-4867-9A33-F4168E5E2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75" y="1038524"/>
            <a:ext cx="6561905" cy="4780952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31008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00815" y="362639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Modal FRF, Read Data, Single Record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7A81E8-F020-439F-BE67-BAD8DC95528F}"/>
              </a:ext>
            </a:extLst>
          </p:cNvPr>
          <p:cNvSpPr/>
          <p:nvPr/>
        </p:nvSpPr>
        <p:spPr>
          <a:xfrm>
            <a:off x="6499488" y="4003717"/>
            <a:ext cx="187200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96176E-7C35-4D0F-A81F-10A7D72132DF}"/>
              </a:ext>
            </a:extLst>
          </p:cNvPr>
          <p:cNvSpPr/>
          <p:nvPr/>
        </p:nvSpPr>
        <p:spPr>
          <a:xfrm>
            <a:off x="6499488" y="4591694"/>
            <a:ext cx="187200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2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Modal FRF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24553-6764-4898-A092-82EB1B721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04" y="1205190"/>
            <a:ext cx="7066667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0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297224" y="5556569"/>
            <a:ext cx="11217835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The Truncated curve has a wider frequency resolution than the Full curve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The Truncated curve also has some minor leakage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The damping and natural frequency could still be estimated from the Truncated curve but there would be some error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8FE504-C5D9-43D3-BAC8-D62C5C2BEF22}"/>
              </a:ext>
            </a:extLst>
          </p:cNvPr>
          <p:cNvSpPr txBox="1"/>
          <p:nvPr/>
        </p:nvSpPr>
        <p:spPr>
          <a:xfrm>
            <a:off x="442856" y="511794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Impact Hammer Testing Response  FRF Comparison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DCCE3B-C48F-432B-8C1D-E8EF06C4C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0" y="1125373"/>
            <a:ext cx="5533501" cy="414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7A0923-7F42-4E9D-B2AE-077EC58D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635" y="1125373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0632" y="19184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316732" y="205005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Vibrationdata GUI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665B0-3A5E-4D82-A3BC-81D0D1E9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2" y="619476"/>
            <a:ext cx="11790476" cy="56190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98A0D0B-23F8-4C47-9EA9-ECB6C4AE9D0A}"/>
              </a:ext>
            </a:extLst>
          </p:cNvPr>
          <p:cNvSpPr/>
          <p:nvPr/>
        </p:nvSpPr>
        <p:spPr>
          <a:xfrm>
            <a:off x="5406412" y="4315299"/>
            <a:ext cx="187200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C007B7-B24D-4464-9AFF-9EB7E7383F94}"/>
              </a:ext>
            </a:extLst>
          </p:cNvPr>
          <p:cNvSpPr/>
          <p:nvPr/>
        </p:nvSpPr>
        <p:spPr>
          <a:xfrm>
            <a:off x="2048357" y="1745519"/>
            <a:ext cx="187200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7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Apply Exponential Window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6D825-1E94-4726-A5B3-0AD055C6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17" y="1229877"/>
            <a:ext cx="8980952" cy="4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2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Exponential Window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538670" y="1182055"/>
            <a:ext cx="421420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Apply exponential window to mitigate leakage and to bring more points into the half-power bandwidth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Window function 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sz="1600" dirty="0">
                <a:cs typeface="Arial" panose="020B0604020202020204" pitchFamily="34" charset="0"/>
              </a:rPr>
              <a:t>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W(t)=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-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A0AA8-B208-4209-B9C8-262129E2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14" y="1182055"/>
            <a:ext cx="6422813" cy="493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94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8017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Modal FRF, Truncated Response with Exponential Window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CA2016-71FE-4694-815C-98F8D932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83" y="1338044"/>
            <a:ext cx="6533333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39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7587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Modal FRF, Truncated Response with Exponential Window</a:t>
            </a:r>
          </a:p>
          <a:p>
            <a:endParaRPr lang="en-US" sz="2200" b="1" dirty="0">
              <a:solidFill>
                <a:srgbClr val="00669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CC3-238E-4C31-B553-C7BC8A390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12" y="1324440"/>
            <a:ext cx="7114286" cy="43904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070CC-AD86-4EE9-8D5A-9BE91CA64B48}"/>
              </a:ext>
            </a:extLst>
          </p:cNvPr>
          <p:cNvSpPr txBox="1"/>
          <p:nvPr/>
        </p:nvSpPr>
        <p:spPr>
          <a:xfrm>
            <a:off x="8611750" y="2627587"/>
            <a:ext cx="1656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Save complex FRF</a:t>
            </a:r>
          </a:p>
        </p:txBody>
      </p:sp>
    </p:spTree>
    <p:extLst>
      <p:ext uri="{BB962C8B-B14F-4D97-AF65-F5344CB8AC3E}">
        <p14:creationId xmlns:p14="http://schemas.microsoft.com/office/powerpoint/2010/main" val="343996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Excitation 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4304872" y="912314"/>
            <a:ext cx="7384127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A small shaker applies a force excitation to an automobile fender via a stinger rod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stinger has high axial stiffness but low transverse and rotational stiffness, giving good directional control of the excitation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stinger also decouples the shaker’s rotary inertia from the structure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applied force and resulting acceleration at the input point are measured by an impedance head transducer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Response accelerometers may be mounted at various locations on the vehicle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 structures can also be excited by an impact hammer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Excitation may be sine, sine sweep, random or transient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53AA44-F933-40E6-8B8C-C08B51AEE0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" y="1857745"/>
            <a:ext cx="345757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pact_Main_tcm1023-219252.jpg">
            <a:extLst>
              <a:ext uri="{FF2B5EF4-FFF2-40B4-BE49-F238E27FC236}">
                <a16:creationId xmlns:a16="http://schemas.microsoft.com/office/drawing/2014/main" id="{96EC4D12-78CE-4C25-92D5-D20D7AD0E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494782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F14E438D-229F-4A84-962A-82D19FDE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1" y="477637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65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Admittance FRF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4A1B1-903A-4723-8EA1-B29A0FF2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35" y="1357000"/>
            <a:ext cx="5533501" cy="4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12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712" y="1786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85387" y="205005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Vibrationdata GUI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D4D94-4C49-48B1-9EA3-5B4C91B9A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6" y="784748"/>
            <a:ext cx="11866667" cy="56761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876345-07D6-41B8-89C7-C17372788C05}"/>
              </a:ext>
            </a:extLst>
          </p:cNvPr>
          <p:cNvSpPr/>
          <p:nvPr/>
        </p:nvSpPr>
        <p:spPr>
          <a:xfrm>
            <a:off x="6607891" y="2082462"/>
            <a:ext cx="1872002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DBAF8E-8CFB-41DB-BD38-E4AD86D6891C}"/>
              </a:ext>
            </a:extLst>
          </p:cNvPr>
          <p:cNvSpPr/>
          <p:nvPr/>
        </p:nvSpPr>
        <p:spPr>
          <a:xfrm>
            <a:off x="8136400" y="3840378"/>
            <a:ext cx="3219171" cy="319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0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21591" y="205005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FRF Curve-fit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B8D712-F67A-4B2F-9811-97148E256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62" y="864492"/>
            <a:ext cx="7657143" cy="5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03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7ADCB8-5291-4601-9D98-400CBF3DAD7D}"/>
              </a:ext>
            </a:extLst>
          </p:cNvPr>
          <p:cNvSpPr txBox="1"/>
          <p:nvPr/>
        </p:nvSpPr>
        <p:spPr>
          <a:xfrm>
            <a:off x="7910622" y="925607"/>
            <a:ext cx="4027057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Curve-fit parameters, natural frequency and measured damping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True damping estimate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500" dirty="0">
                <a:cs typeface="Arial" panose="020B0604020202020204" pitchFamily="34" charset="0"/>
              </a:rPr>
              <a:t>Actual damping ratio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0.010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Exponential Window Complex FRF Curve-fit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0E5B09-338C-4261-B385-8610F46C2F5A}"/>
              </a:ext>
            </a:extLst>
          </p:cNvPr>
          <p:cNvSpPr/>
          <p:nvPr/>
        </p:nvSpPr>
        <p:spPr>
          <a:xfrm>
            <a:off x="8569488" y="2198265"/>
            <a:ext cx="205240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10.0 Hz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ym typeface="Symbol" panose="05050102010706020507" pitchFamily="18" charset="2"/>
              </a:rPr>
              <a:t></a:t>
            </a:r>
            <a:r>
              <a:rPr lang="en-US" sz="800" dirty="0">
                <a:sym typeface="Symbol" panose="05050102010706020507" pitchFamily="18" charset="2"/>
              </a:rPr>
              <a:t> </a:t>
            </a:r>
            <a:r>
              <a:rPr lang="en-US" sz="23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dirty="0"/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0.064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D92003-B403-4B10-938A-42ED55103CD4}"/>
              </a:ext>
            </a:extLst>
          </p:cNvPr>
          <p:cNvSpPr/>
          <p:nvPr/>
        </p:nvSpPr>
        <p:spPr>
          <a:xfrm>
            <a:off x="8418249" y="3915095"/>
            <a:ext cx="3190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</a:t>
            </a:r>
            <a:r>
              <a:rPr lang="en-US" altLang="en-US" sz="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</a:t>
            </a:r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 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  / ( </a:t>
            </a: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 f</a:t>
            </a:r>
            <a:r>
              <a:rPr lang="en-US" altLang="en-US" sz="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3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) 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0.060  – 3.142 /[2  (10 Hz)  ]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= 0.010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5F7F46-E47B-498A-9DF4-DDD889FFA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65" y="1439021"/>
            <a:ext cx="8132270" cy="42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Excitation Methods (continued)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688093" y="1138531"/>
            <a:ext cx="8538099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Floor mounted shakers are available for testing large structures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These shakers may be reciprocating or rotational with eccentric mass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Data acquisition and shaker systems shown with exaggerated relative dimension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50" dirty="0"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97B3A-3EE0-4527-AB09-3874DE36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68" y="3130397"/>
            <a:ext cx="9295238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4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Boundary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7191625" y="1321038"/>
            <a:ext cx="351290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Bungee cords or air spring mounts are often used to approximate free-free boundary conditions</a:t>
            </a:r>
          </a:p>
        </p:txBody>
      </p:sp>
      <p:pic>
        <p:nvPicPr>
          <p:cNvPr id="3074" name="Picture 2" descr="https://www.researchgate.net/profile/Javad_Baqersad/publication/322608452/figure/fig2/AS:672961807802370@1537458006262/Experimental-setup-for-impact-hammer-modal-testing-of-tyre-see-online-version-for_W640.jpg">
            <a:extLst>
              <a:ext uri="{FF2B5EF4-FFF2-40B4-BE49-F238E27FC236}">
                <a16:creationId xmlns:a16="http://schemas.microsoft.com/office/drawing/2014/main" id="{EB5C6836-0C9D-4A5A-A890-2F55FA85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6" y="1536964"/>
            <a:ext cx="60960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odal test">
            <a:extLst>
              <a:ext uri="{FF2B5EF4-FFF2-40B4-BE49-F238E27FC236}">
                <a16:creationId xmlns:a16="http://schemas.microsoft.com/office/drawing/2014/main" id="{5798AC52-8002-496A-9A1D-BEA40C7B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49" y="32462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09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Frequency Response Functions (FRFs)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574653" y="948205"/>
            <a:ext cx="2382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Block diagram</a:t>
            </a:r>
          </a:p>
        </p:txBody>
      </p:sp>
      <p:sp>
        <p:nvSpPr>
          <p:cNvPr id="46" name="Rectangle 18">
            <a:extLst>
              <a:ext uri="{FF2B5EF4-FFF2-40B4-BE49-F238E27FC236}">
                <a16:creationId xmlns:a16="http://schemas.microsoft.com/office/drawing/2014/main" id="{DF7D27D5-2BF4-4EB8-BD04-93FD88A16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205" y="22100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20">
            <a:extLst>
              <a:ext uri="{FF2B5EF4-FFF2-40B4-BE49-F238E27FC236}">
                <a16:creationId xmlns:a16="http://schemas.microsoft.com/office/drawing/2014/main" id="{C0C12ABC-F98D-4396-9544-ECB50B7B7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857" y="2089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791FCB0-BFA3-4A11-9216-B545BF74E4EA}"/>
              </a:ext>
            </a:extLst>
          </p:cNvPr>
          <p:cNvGrpSpPr/>
          <p:nvPr/>
        </p:nvGrpSpPr>
        <p:grpSpPr>
          <a:xfrm>
            <a:off x="823220" y="2089150"/>
            <a:ext cx="4924143" cy="779063"/>
            <a:chOff x="1151993" y="1695823"/>
            <a:chExt cx="4924143" cy="779063"/>
          </a:xfrm>
        </p:grpSpPr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BC6985D9-9C65-4210-BEB1-EBC8CF0C8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1993" y="1725636"/>
              <a:ext cx="981010" cy="6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Input Force</a:t>
              </a: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01427AB-D7D7-4B34-B27F-197ADA047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6727" y="2067223"/>
              <a:ext cx="3819540" cy="9500"/>
              <a:chOff x="0" y="0"/>
              <a:chExt cx="38195" cy="95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9038BB5-2429-449F-BED1-1B1F7DB3BF7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10763" cy="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EBD0A45-1F34-47FE-9DFC-87EDF1F211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7432" y="95"/>
                <a:ext cx="10763" cy="0"/>
              </a:xfrm>
              <a:prstGeom prst="straightConnector1">
                <a:avLst/>
              </a:prstGeom>
              <a:noFill/>
              <a:ln w="12700">
                <a:solidFill>
                  <a:schemeClr val="tx1">
                    <a:lumMod val="100000"/>
                    <a:lumOff val="0"/>
                  </a:schemeClr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" name="Text Box 2">
              <a:extLst>
                <a:ext uri="{FF2B5EF4-FFF2-40B4-BE49-F238E27FC236}">
                  <a16:creationId xmlns:a16="http://schemas.microsoft.com/office/drawing/2014/main" id="{3A646404-015A-4658-9BFD-4829B0866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994" y="1725636"/>
              <a:ext cx="2042142" cy="6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Displacement Response</a:t>
              </a:r>
            </a:p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FE2FB1-412A-4B52-990A-02CBB35AA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139" y="1695823"/>
              <a:ext cx="1666818" cy="733400"/>
            </a:xfrm>
            <a:prstGeom prst="rect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43" name="Text Box 2">
              <a:extLst>
                <a:ext uri="{FF2B5EF4-FFF2-40B4-BE49-F238E27FC236}">
                  <a16:creationId xmlns:a16="http://schemas.microsoft.com/office/drawing/2014/main" id="{57DA75EE-2E92-46ED-9B26-7795080D1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6019" y="1772023"/>
              <a:ext cx="1571685" cy="6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3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Transfer Function</a:t>
              </a:r>
            </a:p>
          </p:txBody>
        </p:sp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id="{73307349-C74A-45F6-B6CD-48D0E68171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562721"/>
                </p:ext>
              </p:extLst>
            </p:nvPr>
          </p:nvGraphicFramePr>
          <p:xfrm>
            <a:off x="1449388" y="2203450"/>
            <a:ext cx="3810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1" name="Equation" r:id="rId3" imgW="380880" imgH="241200" progId="Equation.DSMT4">
                    <p:embed/>
                  </p:oleObj>
                </mc:Choice>
                <mc:Fallback>
                  <p:oleObj name="Equation" r:id="rId3" imgW="380880" imgH="2412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9388" y="2203450"/>
                          <a:ext cx="3810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>
              <a:extLst>
                <a:ext uri="{FF2B5EF4-FFF2-40B4-BE49-F238E27FC236}">
                  <a16:creationId xmlns:a16="http://schemas.microsoft.com/office/drawing/2014/main" id="{DD86AD26-CF42-4F2A-999D-183E9839FE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052545"/>
                </p:ext>
              </p:extLst>
            </p:nvPr>
          </p:nvGraphicFramePr>
          <p:xfrm>
            <a:off x="4560670" y="2233586"/>
            <a:ext cx="4191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" name="Equation" r:id="rId5" imgW="419040" imgH="241200" progId="Equation.DSMT4">
                    <p:embed/>
                  </p:oleObj>
                </mc:Choice>
                <mc:Fallback>
                  <p:oleObj name="Equation" r:id="rId5" imgW="419040" imgH="241200" progId="Equation.DSMT4">
                    <p:embed/>
                    <p:pic>
                      <p:nvPicPr>
                        <p:cNvPr id="47" name="Object 46">
                          <a:extLst>
                            <a:ext uri="{FF2B5EF4-FFF2-40B4-BE49-F238E27FC236}">
                              <a16:creationId xmlns:a16="http://schemas.microsoft.com/office/drawing/2014/main" id="{73307349-C74A-45F6-B6CD-48D0E68171C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670" y="2233586"/>
                          <a:ext cx="4191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B9B50286-27A5-4A32-BC91-75558F8CB9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853547"/>
                </p:ext>
              </p:extLst>
            </p:nvPr>
          </p:nvGraphicFramePr>
          <p:xfrm>
            <a:off x="2752725" y="2070100"/>
            <a:ext cx="554038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" name="Equation" r:id="rId7" imgW="545760" imgH="266400" progId="Equation.DSMT4">
                    <p:embed/>
                  </p:oleObj>
                </mc:Choice>
                <mc:Fallback>
                  <p:oleObj name="Equation" r:id="rId7" imgW="545760" imgH="2664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2725" y="2070100"/>
                          <a:ext cx="554038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42F3699-C159-4302-86D3-5A55130C0225}"/>
              </a:ext>
            </a:extLst>
          </p:cNvPr>
          <p:cNvSpPr/>
          <p:nvPr/>
        </p:nvSpPr>
        <p:spPr>
          <a:xfrm>
            <a:off x="612298" y="3339989"/>
            <a:ext cx="3237681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Function Nomenclature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AC63E67-4659-4AD4-8991-1A062F20A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01963"/>
              </p:ext>
            </p:extLst>
          </p:nvPr>
        </p:nvGraphicFramePr>
        <p:xfrm>
          <a:off x="702799" y="3877527"/>
          <a:ext cx="5393200" cy="105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67">
                  <a:extLst>
                    <a:ext uri="{9D8B030D-6E8A-4147-A177-3AD203B41FA5}">
                      <a16:colId xmlns:a16="http://schemas.microsoft.com/office/drawing/2014/main" val="1389853441"/>
                    </a:ext>
                  </a:extLst>
                </a:gridCol>
                <a:gridCol w="1602769">
                  <a:extLst>
                    <a:ext uri="{9D8B030D-6E8A-4147-A177-3AD203B41FA5}">
                      <a16:colId xmlns:a16="http://schemas.microsoft.com/office/drawing/2014/main" val="30299144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2291404325"/>
                    </a:ext>
                  </a:extLst>
                </a:gridCol>
              </a:tblGrid>
              <a:tr h="432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Displacement / Force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Velocity / Force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Acceleration / Force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Admittance, </a:t>
                      </a:r>
                      <a:b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Compliance, </a:t>
                      </a:r>
                      <a:b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Receptance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Accelerance, </a:t>
                      </a:r>
                      <a:b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Inertance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2431832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2D27F0AA-69F7-4D2B-B6D3-0CA50FEBFB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14526"/>
              </p:ext>
            </p:extLst>
          </p:nvPr>
        </p:nvGraphicFramePr>
        <p:xfrm>
          <a:off x="660473" y="5122763"/>
          <a:ext cx="5393200" cy="86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067">
                  <a:extLst>
                    <a:ext uri="{9D8B030D-6E8A-4147-A177-3AD203B41FA5}">
                      <a16:colId xmlns:a16="http://schemas.microsoft.com/office/drawing/2014/main" val="1389853441"/>
                    </a:ext>
                  </a:extLst>
                </a:gridCol>
                <a:gridCol w="1602769">
                  <a:extLst>
                    <a:ext uri="{9D8B030D-6E8A-4147-A177-3AD203B41FA5}">
                      <a16:colId xmlns:a16="http://schemas.microsoft.com/office/drawing/2014/main" val="30299144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2291404325"/>
                    </a:ext>
                  </a:extLst>
                </a:gridCol>
              </a:tblGrid>
              <a:tr h="4328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Force / Displacement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Force / Velocity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Force / Acceleration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51194"/>
                  </a:ext>
                </a:extLst>
              </a:tr>
              <a:tr h="4308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Dynamic Stiffness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Mechanical Impedance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Apparent Mass,</a:t>
                      </a:r>
                    </a:p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Dynamic Mass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2431832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2C09E7BD-6DBB-4618-B29D-C561430CBAC0}"/>
              </a:ext>
            </a:extLst>
          </p:cNvPr>
          <p:cNvSpPr txBox="1"/>
          <p:nvPr/>
        </p:nvSpPr>
        <p:spPr>
          <a:xfrm>
            <a:off x="6274040" y="912314"/>
            <a:ext cx="5685079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Response is usually measured via accelerometers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Laser vibrometers could be used to measure velocity if line-of-sight is available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Commercial modal curve-fitting software may require mobility or admittance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Let </a:t>
            </a: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 be angular excitation frequency (rad/sec)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Integration in the frequency domain for  &gt; 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Mobility = Accelerance / 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Admittance = Accelerance / </a:t>
            </a:r>
            <a:r>
              <a:rPr lang="en-US" sz="1600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FRFs are complex with real and imaginary components, or magnitude and phase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  <a:sym typeface="Symbol" panose="05050102010706020507" pitchFamily="18" charset="2"/>
              </a:rPr>
              <a:t>The physical interpretation of the FRF is that a sinusoidal input force, at a frequency , will provoke a response at the same frequency multiplied by the FRF magnitude with a phase shift</a:t>
            </a:r>
          </a:p>
        </p:txBody>
      </p:sp>
    </p:spTree>
    <p:extLst>
      <p:ext uri="{BB962C8B-B14F-4D97-AF65-F5344CB8AC3E}">
        <p14:creationId xmlns:p14="http://schemas.microsoft.com/office/powerpoint/2010/main" val="192935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64503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Single-degree-of-freedom System, Applied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A9F1-1070-44FE-9F95-F3816D98B2E0}"/>
              </a:ext>
            </a:extLst>
          </p:cNvPr>
          <p:cNvSpPr txBox="1"/>
          <p:nvPr/>
        </p:nvSpPr>
        <p:spPr>
          <a:xfrm>
            <a:off x="324392" y="2960032"/>
            <a:ext cx="446710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80000"/>
            </a:pPr>
            <a:endParaRPr lang="en-US" sz="165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Derive equation of motion using Newton’s law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BD932C99-D18A-46B6-951B-F5E2BCC33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660" y="5794447"/>
            <a:ext cx="398145" cy="41846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bg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none" lIns="91440" tIns="45720" rIns="91440" bIns="45720" anchor="t" anchorCtr="0" upright="1">
            <a:sp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7DF27A1-E7CD-4765-8340-0BE2BDC32FCE}"/>
              </a:ext>
            </a:extLst>
          </p:cNvPr>
          <p:cNvGrpSpPr/>
          <p:nvPr/>
        </p:nvGrpSpPr>
        <p:grpSpPr>
          <a:xfrm>
            <a:off x="854239" y="1224102"/>
            <a:ext cx="3312160" cy="1870710"/>
            <a:chOff x="1234383" y="1753906"/>
            <a:chExt cx="3312160" cy="18707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C76A5CE-68FE-48EB-BEEB-36EEB5CD21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4383" y="1761526"/>
              <a:ext cx="1511935" cy="1863090"/>
              <a:chOff x="3510" y="1650"/>
              <a:chExt cx="2381" cy="2934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177FB08-D496-4B38-916D-A236E9102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2385"/>
                <a:ext cx="1056" cy="91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9" name="Line 274">
                <a:extLst>
                  <a:ext uri="{FF2B5EF4-FFF2-40B4-BE49-F238E27FC236}">
                    <a16:creationId xmlns:a16="http://schemas.microsoft.com/office/drawing/2014/main" id="{0126E06D-592A-4F68-B15B-769A5FFD28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31" y="2895"/>
                <a:ext cx="35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Line 275">
                <a:extLst>
                  <a:ext uri="{FF2B5EF4-FFF2-40B4-BE49-F238E27FC236}">
                    <a16:creationId xmlns:a16="http://schemas.microsoft.com/office/drawing/2014/main" id="{C1A33CAC-0AD6-4691-A5CA-CADF4C6025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5383" y="2268"/>
                <a:ext cx="0" cy="6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Line 276">
                <a:extLst>
                  <a:ext uri="{FF2B5EF4-FFF2-40B4-BE49-F238E27FC236}">
                    <a16:creationId xmlns:a16="http://schemas.microsoft.com/office/drawing/2014/main" id="{9CF04757-D1D6-493F-989C-996B976BB7A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70" y="3293"/>
                <a:ext cx="0" cy="3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Line 277">
                <a:extLst>
                  <a:ext uri="{FF2B5EF4-FFF2-40B4-BE49-F238E27FC236}">
                    <a16:creationId xmlns:a16="http://schemas.microsoft.com/office/drawing/2014/main" id="{0455E0DF-F83A-4510-9412-5CDE005D604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17" y="3661"/>
                <a:ext cx="1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Line 278">
                <a:extLst>
                  <a:ext uri="{FF2B5EF4-FFF2-40B4-BE49-F238E27FC236}">
                    <a16:creationId xmlns:a16="http://schemas.microsoft.com/office/drawing/2014/main" id="{D3EEF720-3359-4E2C-AECD-5660A57A51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18" y="3662"/>
                <a:ext cx="2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" name="Line 279">
                <a:extLst>
                  <a:ext uri="{FF2B5EF4-FFF2-40B4-BE49-F238E27FC236}">
                    <a16:creationId xmlns:a16="http://schemas.microsoft.com/office/drawing/2014/main" id="{0007D0AA-5E86-44CD-A91A-66A5E762D7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07" y="3661"/>
                <a:ext cx="1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Line 280">
                <a:extLst>
                  <a:ext uri="{FF2B5EF4-FFF2-40B4-BE49-F238E27FC236}">
                    <a16:creationId xmlns:a16="http://schemas.microsoft.com/office/drawing/2014/main" id="{3C6602D2-48EB-4410-B3B1-FAEC49FA294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85" y="3740"/>
                <a:ext cx="17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Line 281">
                <a:extLst>
                  <a:ext uri="{FF2B5EF4-FFF2-40B4-BE49-F238E27FC236}">
                    <a16:creationId xmlns:a16="http://schemas.microsoft.com/office/drawing/2014/main" id="{7997FC11-888F-452D-B248-971538D6DD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70" y="3756"/>
                <a:ext cx="2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Line 282">
                <a:extLst>
                  <a:ext uri="{FF2B5EF4-FFF2-40B4-BE49-F238E27FC236}">
                    <a16:creationId xmlns:a16="http://schemas.microsoft.com/office/drawing/2014/main" id="{AB37DA61-15B6-4627-BC60-E64C6C06E5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87" y="3293"/>
                <a:ext cx="1" cy="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Line 283">
                <a:extLst>
                  <a:ext uri="{FF2B5EF4-FFF2-40B4-BE49-F238E27FC236}">
                    <a16:creationId xmlns:a16="http://schemas.microsoft.com/office/drawing/2014/main" id="{99A2D8AE-BE34-4D28-A7A7-E5363B7B29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04" y="4021"/>
                <a:ext cx="2" cy="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Line 284">
                <a:extLst>
                  <a:ext uri="{FF2B5EF4-FFF2-40B4-BE49-F238E27FC236}">
                    <a16:creationId xmlns:a16="http://schemas.microsoft.com/office/drawing/2014/main" id="{D6ECF199-0CA1-4945-A93A-7C36A45A39F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19" y="3613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Line 285">
                <a:extLst>
                  <a:ext uri="{FF2B5EF4-FFF2-40B4-BE49-F238E27FC236}">
                    <a16:creationId xmlns:a16="http://schemas.microsoft.com/office/drawing/2014/main" id="{2FB4610F-4F08-44BD-AEF5-B891BA19E0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36" y="3793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Line 286">
                <a:extLst>
                  <a:ext uri="{FF2B5EF4-FFF2-40B4-BE49-F238E27FC236}">
                    <a16:creationId xmlns:a16="http://schemas.microsoft.com/office/drawing/2014/main" id="{B8871B61-7E98-49CD-9FF2-469AF417C2D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19" y="3424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Line 287">
                <a:extLst>
                  <a:ext uri="{FF2B5EF4-FFF2-40B4-BE49-F238E27FC236}">
                    <a16:creationId xmlns:a16="http://schemas.microsoft.com/office/drawing/2014/main" id="{573F71B1-088B-4EB6-BE5D-2B884F42508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36" y="3882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Line 288">
                <a:extLst>
                  <a:ext uri="{FF2B5EF4-FFF2-40B4-BE49-F238E27FC236}">
                    <a16:creationId xmlns:a16="http://schemas.microsoft.com/office/drawing/2014/main" id="{3A335619-A4A2-4245-B2F1-CBF5CBB465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36" y="3525"/>
                <a:ext cx="155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Line 289">
                <a:extLst>
                  <a:ext uri="{FF2B5EF4-FFF2-40B4-BE49-F238E27FC236}">
                    <a16:creationId xmlns:a16="http://schemas.microsoft.com/office/drawing/2014/main" id="{EAE30C0B-04E6-4A97-8177-94CF8BAECC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19" y="3706"/>
                <a:ext cx="155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Line 290">
                <a:extLst>
                  <a:ext uri="{FF2B5EF4-FFF2-40B4-BE49-F238E27FC236}">
                    <a16:creationId xmlns:a16="http://schemas.microsoft.com/office/drawing/2014/main" id="{16CDE99A-3A9A-488C-8AA0-5422196CDDE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204" y="3972"/>
                <a:ext cx="70" cy="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6" name="Line 291">
                <a:extLst>
                  <a:ext uri="{FF2B5EF4-FFF2-40B4-BE49-F238E27FC236}">
                    <a16:creationId xmlns:a16="http://schemas.microsoft.com/office/drawing/2014/main" id="{80079584-E831-4DDC-A691-81C72E89E6B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87" y="3376"/>
                <a:ext cx="70" cy="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3070081-9EA9-4D20-9649-8FB63D351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32"/>
                <a:ext cx="650" cy="3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25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EA8D1120-D5EE-4E52-8BA0-0D60A7F74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3472"/>
                <a:ext cx="392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5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82134D4-45AC-4597-B64A-4115A4E39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371"/>
                <a:ext cx="334" cy="3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5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Text Box 2">
                <a:extLst>
                  <a:ext uri="{FF2B5EF4-FFF2-40B4-BE49-F238E27FC236}">
                    <a16:creationId xmlns:a16="http://schemas.microsoft.com/office/drawing/2014/main" id="{6224CDF1-B4BB-4D86-8AB9-7970F12597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" y="1972"/>
                <a:ext cx="420" cy="4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1" name="AutoShape 296">
                <a:extLst>
                  <a:ext uri="{FF2B5EF4-FFF2-40B4-BE49-F238E27FC236}">
                    <a16:creationId xmlns:a16="http://schemas.microsoft.com/office/drawing/2014/main" id="{2C46F856-3D82-4322-8BAE-3636BEB032B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23" y="4089"/>
                <a:ext cx="1822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" name="AutoShape 297">
                <a:extLst>
                  <a:ext uri="{FF2B5EF4-FFF2-40B4-BE49-F238E27FC236}">
                    <a16:creationId xmlns:a16="http://schemas.microsoft.com/office/drawing/2014/main" id="{BEA0B967-2B22-4B17-8D9C-820EFE021F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30" y="1763"/>
                <a:ext cx="0" cy="6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3" name="Text Box 2">
                <a:extLst>
                  <a:ext uri="{FF2B5EF4-FFF2-40B4-BE49-F238E27FC236}">
                    <a16:creationId xmlns:a16="http://schemas.microsoft.com/office/drawing/2014/main" id="{EA7BFBDB-BDE7-4F8B-9D35-CDB0EBBB1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1" y="1650"/>
                <a:ext cx="420" cy="4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4" name="AutoShape 299">
                <a:extLst>
                  <a:ext uri="{FF2B5EF4-FFF2-40B4-BE49-F238E27FC236}">
                    <a16:creationId xmlns:a16="http://schemas.microsoft.com/office/drawing/2014/main" id="{89D38AB7-3F7A-409E-BBB6-D77A56C53FE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61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5" name="AutoShape 300">
                <a:extLst>
                  <a:ext uri="{FF2B5EF4-FFF2-40B4-BE49-F238E27FC236}">
                    <a16:creationId xmlns:a16="http://schemas.microsoft.com/office/drawing/2014/main" id="{B2242142-57C1-4F65-9477-8CB97A15E4C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901" y="4098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301">
                <a:extLst>
                  <a:ext uri="{FF2B5EF4-FFF2-40B4-BE49-F238E27FC236}">
                    <a16:creationId xmlns:a16="http://schemas.microsoft.com/office/drawing/2014/main" id="{A13ACD42-DD1F-4D10-9878-2159F09E8D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56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302">
                <a:extLst>
                  <a:ext uri="{FF2B5EF4-FFF2-40B4-BE49-F238E27FC236}">
                    <a16:creationId xmlns:a16="http://schemas.microsoft.com/office/drawing/2014/main" id="{C31CF604-EF82-4085-8D02-E9C6898861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81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AutoShape 303">
                <a:extLst>
                  <a:ext uri="{FF2B5EF4-FFF2-40B4-BE49-F238E27FC236}">
                    <a16:creationId xmlns:a16="http://schemas.microsoft.com/office/drawing/2014/main" id="{9FABBBC4-B743-42B6-A407-CA20A9BF697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28" y="4098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9" name="AutoShape 304">
                <a:extLst>
                  <a:ext uri="{FF2B5EF4-FFF2-40B4-BE49-F238E27FC236}">
                    <a16:creationId xmlns:a16="http://schemas.microsoft.com/office/drawing/2014/main" id="{FD4426C6-517D-4D91-89FF-CE8B22DE2E7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872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AutoShape 305">
                <a:extLst>
                  <a:ext uri="{FF2B5EF4-FFF2-40B4-BE49-F238E27FC236}">
                    <a16:creationId xmlns:a16="http://schemas.microsoft.com/office/drawing/2014/main" id="{A0718404-FD2D-4FA4-9730-BF3F60322D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112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316F995-C2D3-43F6-866B-25CDA3F2E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4247"/>
                <a:ext cx="2167" cy="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EE25ECEA-110E-47E7-8854-E413CFD4D1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9843" y="2177451"/>
              <a:ext cx="266700" cy="314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AutoShape 309">
              <a:extLst>
                <a:ext uri="{FF2B5EF4-FFF2-40B4-BE49-F238E27FC236}">
                  <a16:creationId xmlns:a16="http://schemas.microsoft.com/office/drawing/2014/main" id="{63B0FA96-311B-42C6-9277-EA099F82A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61353" y="1825661"/>
              <a:ext cx="0" cy="3949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0B24F9B6-68DE-4DEE-8363-6027B7C4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788" y="1753906"/>
              <a:ext cx="266700" cy="314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AutoShape 311">
              <a:extLst>
                <a:ext uri="{FF2B5EF4-FFF2-40B4-BE49-F238E27FC236}">
                  <a16:creationId xmlns:a16="http://schemas.microsoft.com/office/drawing/2014/main" id="{21CB3080-2163-457A-9298-37BE61D619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3548" y="2808006"/>
              <a:ext cx="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312">
              <a:extLst>
                <a:ext uri="{FF2B5EF4-FFF2-40B4-BE49-F238E27FC236}">
                  <a16:creationId xmlns:a16="http://schemas.microsoft.com/office/drawing/2014/main" id="{7872F7DA-05C3-449B-A06E-5BEE003FBA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45503" y="2798481"/>
              <a:ext cx="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986F1B63-CBE9-465A-B7B1-82B85DCA0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088" y="2855631"/>
              <a:ext cx="448945" cy="367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5" name="AutoShape 315">
              <a:extLst>
                <a:ext uri="{FF2B5EF4-FFF2-40B4-BE49-F238E27FC236}">
                  <a16:creationId xmlns:a16="http://schemas.microsoft.com/office/drawing/2014/main" id="{DE9B1E4D-75B1-40DD-8120-F8AC35F735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872808" y="2392716"/>
              <a:ext cx="382270" cy="21907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8FCB38F-57B9-4AAB-A50E-FD2DA4F16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198" y="2220631"/>
              <a:ext cx="670560" cy="57785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6C548D-B44A-47A3-91DB-DD5056E21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698" y="2369856"/>
              <a:ext cx="41275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2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07B6B96A-4690-40DE-9AD0-F793E94C08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6168518"/>
                </p:ext>
              </p:extLst>
            </p:nvPr>
          </p:nvGraphicFramePr>
          <p:xfrm>
            <a:off x="3951547" y="2933736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3" name="Equation" r:id="rId3" imgW="203024" imgH="203024" progId="Equation.DSMT4">
                    <p:embed/>
                  </p:oleObj>
                </mc:Choice>
                <mc:Fallback>
                  <p:oleObj name="Equation" r:id="rId3" imgW="203024" imgH="203024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547" y="2933736"/>
                          <a:ext cx="20955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" name="Object 103">
            <a:extLst>
              <a:ext uri="{FF2B5EF4-FFF2-40B4-BE49-F238E27FC236}">
                <a16:creationId xmlns:a16="http://schemas.microsoft.com/office/drawing/2014/main" id="{DE142CE8-B4D0-48D1-967A-9F280CD62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22265"/>
              </p:ext>
            </p:extLst>
          </p:nvPr>
        </p:nvGraphicFramePr>
        <p:xfrm>
          <a:off x="801987" y="3994587"/>
          <a:ext cx="859331" cy="31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Equation" r:id="rId5" imgW="660113" imgH="241195" progId="Equation.DSMT4">
                  <p:embed/>
                </p:oleObj>
              </mc:Choice>
              <mc:Fallback>
                <p:oleObj name="Equation" r:id="rId5" imgW="660113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987" y="3994587"/>
                        <a:ext cx="859331" cy="319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F54A5DF5-33D1-4185-947E-FA005FFB9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15747"/>
              </p:ext>
            </p:extLst>
          </p:nvPr>
        </p:nvGraphicFramePr>
        <p:xfrm>
          <a:off x="710284" y="4601425"/>
          <a:ext cx="1461135" cy="25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" name="Equation" r:id="rId7" imgW="1193800" imgH="203200" progId="Equation.DSMT4">
                  <p:embed/>
                </p:oleObj>
              </mc:Choice>
              <mc:Fallback>
                <p:oleObj name="Equation" r:id="rId7" imgW="1193800" imgH="203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84" y="4601425"/>
                        <a:ext cx="1461135" cy="255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B75DC147-1CF3-4D2E-8BE4-5A7A6B5E70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286185"/>
              </p:ext>
            </p:extLst>
          </p:nvPr>
        </p:nvGraphicFramePr>
        <p:xfrm>
          <a:off x="710824" y="5203862"/>
          <a:ext cx="1461135" cy="25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Equation" r:id="rId9" imgW="1193800" imgH="203200" progId="Equation.DSMT4">
                  <p:embed/>
                </p:oleObj>
              </mc:Choice>
              <mc:Fallback>
                <p:oleObj name="Equation" r:id="rId9" imgW="11938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824" y="5203862"/>
                        <a:ext cx="1461135" cy="255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1E9A2EFB-73C6-4088-9200-86B60758A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394659"/>
              </p:ext>
            </p:extLst>
          </p:nvPr>
        </p:nvGraphicFramePr>
        <p:xfrm>
          <a:off x="3006889" y="5802373"/>
          <a:ext cx="2024093" cy="446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" name="Equation" r:id="rId11" imgW="1778000" imgH="381000" progId="Equation.DSMT4">
                  <p:embed/>
                </p:oleObj>
              </mc:Choice>
              <mc:Fallback>
                <p:oleObj name="Equation" r:id="rId11" imgW="1778000" imgH="38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889" y="5802373"/>
                        <a:ext cx="2024093" cy="446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tangle 17">
            <a:extLst>
              <a:ext uri="{FF2B5EF4-FFF2-40B4-BE49-F238E27FC236}">
                <a16:creationId xmlns:a16="http://schemas.microsoft.com/office/drawing/2014/main" id="{8B593425-B6FE-49EA-A934-278E13C92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84" y="51587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EA2031DC-A133-4E83-A157-194407702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969932"/>
              </p:ext>
            </p:extLst>
          </p:nvPr>
        </p:nvGraphicFramePr>
        <p:xfrm>
          <a:off x="3063404" y="3985079"/>
          <a:ext cx="983963" cy="33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" name="Equation" r:id="rId13" imgW="838200" imgH="279400" progId="Equation.DSMT4">
                  <p:embed/>
                </p:oleObj>
              </mc:Choice>
              <mc:Fallback>
                <p:oleObj name="Equation" r:id="rId13" imgW="838200" imgH="279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404" y="3985079"/>
                        <a:ext cx="983963" cy="335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037FA687-ACDA-435D-B025-1F814EBD87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37874"/>
              </p:ext>
            </p:extLst>
          </p:nvPr>
        </p:nvGraphicFramePr>
        <p:xfrm>
          <a:off x="3090138" y="4628945"/>
          <a:ext cx="905605" cy="26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" name="Equation" r:id="rId15" imgW="838200" imgH="241300" progId="Equation.DSMT4">
                  <p:embed/>
                </p:oleObj>
              </mc:Choice>
              <mc:Fallback>
                <p:oleObj name="Equation" r:id="rId15" imgW="838200" imgH="2413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138" y="4628945"/>
                        <a:ext cx="905605" cy="2675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A16C867-401F-466F-8E33-4B188789FEDE}"/>
              </a:ext>
            </a:extLst>
          </p:cNvPr>
          <p:cNvCxnSpPr/>
          <p:nvPr/>
        </p:nvCxnSpPr>
        <p:spPr>
          <a:xfrm flipV="1">
            <a:off x="2658140" y="3997842"/>
            <a:ext cx="0" cy="211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F636EB-94B9-4B8D-84C5-3C38B8A2F177}"/>
              </a:ext>
            </a:extLst>
          </p:cNvPr>
          <p:cNvCxnSpPr>
            <a:cxnSpLocks/>
          </p:cNvCxnSpPr>
          <p:nvPr/>
        </p:nvCxnSpPr>
        <p:spPr>
          <a:xfrm flipV="1">
            <a:off x="5436782" y="1303477"/>
            <a:ext cx="0" cy="4886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24453A8-9F7F-42FB-804B-5AC98D9126F9}"/>
              </a:ext>
            </a:extLst>
          </p:cNvPr>
          <p:cNvSpPr/>
          <p:nvPr/>
        </p:nvSpPr>
        <p:spPr>
          <a:xfrm>
            <a:off x="5651633" y="1371232"/>
            <a:ext cx="6097501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Laplace transform can used to solve the equation of motion and to derive the steady-state admittance frequency response function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This FRF can be represented in the frequency domain by setting:  </a:t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=j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,  where  j = sqrt(-1)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anose="02020603050405020304" pitchFamily="18" charset="0"/>
              </a:rPr>
              <a:t>An equivalent form is</a:t>
            </a:r>
            <a:endParaRPr lang="en-US" sz="1600" dirty="0"/>
          </a:p>
        </p:txBody>
      </p:sp>
      <p:sp>
        <p:nvSpPr>
          <p:cNvPr id="121" name="Rectangle 28">
            <a:extLst>
              <a:ext uri="{FF2B5EF4-FFF2-40B4-BE49-F238E27FC236}">
                <a16:creationId xmlns:a16="http://schemas.microsoft.com/office/drawing/2014/main" id="{59D27129-0533-4C8A-AA70-EBA0CCC6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" name="Object 121">
            <a:extLst>
              <a:ext uri="{FF2B5EF4-FFF2-40B4-BE49-F238E27FC236}">
                <a16:creationId xmlns:a16="http://schemas.microsoft.com/office/drawing/2014/main" id="{D6F0870D-0FDB-407D-8A33-0D8C4D4CB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811372"/>
              </p:ext>
            </p:extLst>
          </p:nvPr>
        </p:nvGraphicFramePr>
        <p:xfrm>
          <a:off x="6671858" y="2179702"/>
          <a:ext cx="2247378" cy="600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" name="Equation" r:id="rId17" imgW="1917700" imgH="508000" progId="Equation.DSMT4">
                  <p:embed/>
                </p:oleObj>
              </mc:Choice>
              <mc:Fallback>
                <p:oleObj name="Equation" r:id="rId17" imgW="1917700" imgH="5080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858" y="2179702"/>
                        <a:ext cx="2247378" cy="600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33">
            <a:extLst>
              <a:ext uri="{FF2B5EF4-FFF2-40B4-BE49-F238E27FC236}">
                <a16:creationId xmlns:a16="http://schemas.microsoft.com/office/drawing/2014/main" id="{22CE20ED-D3DF-4EF6-A1D0-B8C3642C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id="{15CD5DB7-1E01-4C1D-833E-B8419920F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138620"/>
              </p:ext>
            </p:extLst>
          </p:nvPr>
        </p:nvGraphicFramePr>
        <p:xfrm>
          <a:off x="6773891" y="3967305"/>
          <a:ext cx="2380566" cy="73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" name="Equation" r:id="rId19" imgW="2159000" imgH="660400" progId="Equation.DSMT4">
                  <p:embed/>
                </p:oleObj>
              </mc:Choice>
              <mc:Fallback>
                <p:oleObj name="Equation" r:id="rId19" imgW="2159000" imgH="660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91" y="3967305"/>
                        <a:ext cx="2380566" cy="734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Rectangle 44">
            <a:extLst>
              <a:ext uri="{FF2B5EF4-FFF2-40B4-BE49-F238E27FC236}">
                <a16:creationId xmlns:a16="http://schemas.microsoft.com/office/drawing/2014/main" id="{9FD1AF7B-3F81-4C79-BE4E-4799C4D09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9" name="Object 128">
            <a:extLst>
              <a:ext uri="{FF2B5EF4-FFF2-40B4-BE49-F238E27FC236}">
                <a16:creationId xmlns:a16="http://schemas.microsoft.com/office/drawing/2014/main" id="{CB89AC7F-3047-4A55-9E6D-741C894D2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26373"/>
              </p:ext>
            </p:extLst>
          </p:nvPr>
        </p:nvGraphicFramePr>
        <p:xfrm>
          <a:off x="6810319" y="5682433"/>
          <a:ext cx="2344137" cy="710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" name="Equation" r:id="rId21" imgW="2120900" imgH="660400" progId="Equation.DSMT4">
                  <p:embed/>
                </p:oleObj>
              </mc:Choice>
              <mc:Fallback>
                <p:oleObj name="Equation" r:id="rId21" imgW="2120900" imgH="660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19" y="5682433"/>
                        <a:ext cx="2344137" cy="7106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56">
            <a:extLst>
              <a:ext uri="{FF2B5EF4-FFF2-40B4-BE49-F238E27FC236}">
                <a16:creationId xmlns:a16="http://schemas.microsoft.com/office/drawing/2014/main" id="{229D7D05-EDFC-4605-8238-AF6C08D9A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547" y="5263568"/>
            <a:ext cx="122159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1" name="Object 130">
            <a:extLst>
              <a:ext uri="{FF2B5EF4-FFF2-40B4-BE49-F238E27FC236}">
                <a16:creationId xmlns:a16="http://schemas.microsoft.com/office/drawing/2014/main" id="{8AA14A51-E666-4CE4-8C96-A4AC618AA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98924"/>
              </p:ext>
            </p:extLst>
          </p:nvPr>
        </p:nvGraphicFramePr>
        <p:xfrm>
          <a:off x="3075377" y="5263569"/>
          <a:ext cx="853146" cy="263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" name="Equation" r:id="rId23" imgW="711200" imgH="228600" progId="Equation.DSMT4">
                  <p:embed/>
                </p:oleObj>
              </mc:Choice>
              <mc:Fallback>
                <p:oleObj name="Equation" r:id="rId23" imgW="711200" imgH="2286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377" y="5263569"/>
                        <a:ext cx="853146" cy="263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46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C1FA8E8A-46D8-4C0D-9BDA-0041AA402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080" y="407292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b="1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  <a:endParaRPr lang="en-US" sz="24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9112E4-6E1A-4108-81E8-E129F56AAD2F}"/>
              </a:ext>
            </a:extLst>
          </p:cNvPr>
          <p:cNvCxnSpPr/>
          <p:nvPr/>
        </p:nvCxnSpPr>
        <p:spPr>
          <a:xfrm>
            <a:off x="442856" y="1047184"/>
            <a:ext cx="11306287" cy="0"/>
          </a:xfrm>
          <a:prstGeom prst="line">
            <a:avLst/>
          </a:prstGeom>
          <a:ln w="3175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2139DF5-70F0-4389-836F-E8CF3C55BF19}"/>
              </a:ext>
            </a:extLst>
          </p:cNvPr>
          <p:cNvSpPr txBox="1"/>
          <p:nvPr/>
        </p:nvSpPr>
        <p:spPr>
          <a:xfrm>
            <a:off x="442856" y="481427"/>
            <a:ext cx="73963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6699"/>
                </a:solidFill>
              </a:rPr>
              <a:t>Single-degree-of-freedom System, Applied Force (cont)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EA916A-A139-4756-BC37-2F15DEF2E4F1}"/>
              </a:ext>
            </a:extLst>
          </p:cNvPr>
          <p:cNvGrpSpPr/>
          <p:nvPr/>
        </p:nvGrpSpPr>
        <p:grpSpPr>
          <a:xfrm>
            <a:off x="828859" y="1419311"/>
            <a:ext cx="3312160" cy="1870710"/>
            <a:chOff x="1234383" y="1753906"/>
            <a:chExt cx="3312160" cy="18707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745D22D-C206-4C15-9A87-0B2E12B15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4383" y="1761526"/>
              <a:ext cx="1511935" cy="1863090"/>
              <a:chOff x="3510" y="1650"/>
              <a:chExt cx="2381" cy="293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F10F0C4-EA8F-4617-A459-76A2FA882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7" y="2385"/>
                <a:ext cx="1056" cy="91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1" name="Line 274">
                <a:extLst>
                  <a:ext uri="{FF2B5EF4-FFF2-40B4-BE49-F238E27FC236}">
                    <a16:creationId xmlns:a16="http://schemas.microsoft.com/office/drawing/2014/main" id="{7650C69D-2A31-4F23-981C-9ABF0E177D6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31" y="2895"/>
                <a:ext cx="35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275">
                <a:extLst>
                  <a:ext uri="{FF2B5EF4-FFF2-40B4-BE49-F238E27FC236}">
                    <a16:creationId xmlns:a16="http://schemas.microsoft.com/office/drawing/2014/main" id="{AE5E4091-3305-499D-A1A7-28C1832C7EC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5383" y="2268"/>
                <a:ext cx="0" cy="6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Line 276">
                <a:extLst>
                  <a:ext uri="{FF2B5EF4-FFF2-40B4-BE49-F238E27FC236}">
                    <a16:creationId xmlns:a16="http://schemas.microsoft.com/office/drawing/2014/main" id="{4A566EB2-C2CF-4962-8F36-40818212290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70" y="3293"/>
                <a:ext cx="0" cy="3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Line 277">
                <a:extLst>
                  <a:ext uri="{FF2B5EF4-FFF2-40B4-BE49-F238E27FC236}">
                    <a16:creationId xmlns:a16="http://schemas.microsoft.com/office/drawing/2014/main" id="{B0896A61-1099-4D83-9D69-903849C60A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17" y="3661"/>
                <a:ext cx="1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Line 278">
                <a:extLst>
                  <a:ext uri="{FF2B5EF4-FFF2-40B4-BE49-F238E27FC236}">
                    <a16:creationId xmlns:a16="http://schemas.microsoft.com/office/drawing/2014/main" id="{15E01DF2-97D7-491D-9A12-CF79EC6236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18" y="3662"/>
                <a:ext cx="29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Line 279">
                <a:extLst>
                  <a:ext uri="{FF2B5EF4-FFF2-40B4-BE49-F238E27FC236}">
                    <a16:creationId xmlns:a16="http://schemas.microsoft.com/office/drawing/2014/main" id="{3569BF63-1FC6-49FB-8C81-7A7E2D86B8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007" y="3661"/>
                <a:ext cx="1" cy="8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Line 280">
                <a:extLst>
                  <a:ext uri="{FF2B5EF4-FFF2-40B4-BE49-F238E27FC236}">
                    <a16:creationId xmlns:a16="http://schemas.microsoft.com/office/drawing/2014/main" id="{4E29A80F-7F8B-43DA-8883-629FF6754F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785" y="3740"/>
                <a:ext cx="177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Line 281">
                <a:extLst>
                  <a:ext uri="{FF2B5EF4-FFF2-40B4-BE49-F238E27FC236}">
                    <a16:creationId xmlns:a16="http://schemas.microsoft.com/office/drawing/2014/main" id="{064D85B6-D42F-4FE9-B6B5-6ECE9769031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870" y="3756"/>
                <a:ext cx="2" cy="34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Line 282">
                <a:extLst>
                  <a:ext uri="{FF2B5EF4-FFF2-40B4-BE49-F238E27FC236}">
                    <a16:creationId xmlns:a16="http://schemas.microsoft.com/office/drawing/2014/main" id="{58D2A386-32EC-4BD6-AC87-631B48A4889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87" y="3293"/>
                <a:ext cx="1" cy="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Line 283">
                <a:extLst>
                  <a:ext uri="{FF2B5EF4-FFF2-40B4-BE49-F238E27FC236}">
                    <a16:creationId xmlns:a16="http://schemas.microsoft.com/office/drawing/2014/main" id="{0CA47A8A-BCD4-4454-91E7-A33FA7F587A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04" y="4021"/>
                <a:ext cx="2" cy="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Line 284">
                <a:extLst>
                  <a:ext uri="{FF2B5EF4-FFF2-40B4-BE49-F238E27FC236}">
                    <a16:creationId xmlns:a16="http://schemas.microsoft.com/office/drawing/2014/main" id="{A2FCDD09-E612-4D67-94FE-55D1E6D91B1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19" y="3613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Line 285">
                <a:extLst>
                  <a:ext uri="{FF2B5EF4-FFF2-40B4-BE49-F238E27FC236}">
                    <a16:creationId xmlns:a16="http://schemas.microsoft.com/office/drawing/2014/main" id="{F4D6F6B0-EBBB-47D2-AD92-2C125417E1C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36" y="3793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Line 286">
                <a:extLst>
                  <a:ext uri="{FF2B5EF4-FFF2-40B4-BE49-F238E27FC236}">
                    <a16:creationId xmlns:a16="http://schemas.microsoft.com/office/drawing/2014/main" id="{C3C77744-55EA-406C-8E20-0FF98E41B0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19" y="3424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Line 287">
                <a:extLst>
                  <a:ext uri="{FF2B5EF4-FFF2-40B4-BE49-F238E27FC236}">
                    <a16:creationId xmlns:a16="http://schemas.microsoft.com/office/drawing/2014/main" id="{A06C5F27-084F-4BDB-A6DF-A38E3A20E5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36" y="3882"/>
                <a:ext cx="155" cy="9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Line 288">
                <a:extLst>
                  <a:ext uri="{FF2B5EF4-FFF2-40B4-BE49-F238E27FC236}">
                    <a16:creationId xmlns:a16="http://schemas.microsoft.com/office/drawing/2014/main" id="{2A4093D0-EAA6-4848-9FCE-DFC36D264C6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36" y="3525"/>
                <a:ext cx="155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Line 289">
                <a:extLst>
                  <a:ext uri="{FF2B5EF4-FFF2-40B4-BE49-F238E27FC236}">
                    <a16:creationId xmlns:a16="http://schemas.microsoft.com/office/drawing/2014/main" id="{9304BFDF-7ADB-46C9-84FF-49FA66F697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19" y="3706"/>
                <a:ext cx="155" cy="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Line 290">
                <a:extLst>
                  <a:ext uri="{FF2B5EF4-FFF2-40B4-BE49-F238E27FC236}">
                    <a16:creationId xmlns:a16="http://schemas.microsoft.com/office/drawing/2014/main" id="{75D671F9-EF04-42EF-BCB7-89D1FE68123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204" y="3972"/>
                <a:ext cx="70" cy="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Line 291">
                <a:extLst>
                  <a:ext uri="{FF2B5EF4-FFF2-40B4-BE49-F238E27FC236}">
                    <a16:creationId xmlns:a16="http://schemas.microsoft.com/office/drawing/2014/main" id="{B63D97C5-5A8A-4C2A-B8AF-26682BEF3A8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87" y="3376"/>
                <a:ext cx="70" cy="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20452E1-6D70-435A-9E10-77C03794F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2632"/>
                <a:ext cx="650" cy="3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Helvetica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25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AA51009-AF09-4963-9E03-211B6D491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5" y="3472"/>
                <a:ext cx="392" cy="4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5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66F861D-C023-4E94-B106-50B275BD6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371"/>
                <a:ext cx="334" cy="3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12700" tIns="12700" rIns="12700" bIns="1270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5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 Box 2">
                <a:extLst>
                  <a:ext uri="{FF2B5EF4-FFF2-40B4-BE49-F238E27FC236}">
                    <a16:creationId xmlns:a16="http://schemas.microsoft.com/office/drawing/2014/main" id="{3701C784-CE60-4D11-861E-A394D81226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1" y="1972"/>
                <a:ext cx="420" cy="4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3" name="AutoShape 296">
                <a:extLst>
                  <a:ext uri="{FF2B5EF4-FFF2-40B4-BE49-F238E27FC236}">
                    <a16:creationId xmlns:a16="http://schemas.microsoft.com/office/drawing/2014/main" id="{3D613CF1-03D1-4132-9432-B94B9078E3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23" y="4089"/>
                <a:ext cx="1822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AutoShape 297">
                <a:extLst>
                  <a:ext uri="{FF2B5EF4-FFF2-40B4-BE49-F238E27FC236}">
                    <a16:creationId xmlns:a16="http://schemas.microsoft.com/office/drawing/2014/main" id="{A10BFDEB-146A-4461-B83A-2717A86D01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530" y="1763"/>
                <a:ext cx="0" cy="6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" name="Text Box 2">
                <a:extLst>
                  <a:ext uri="{FF2B5EF4-FFF2-40B4-BE49-F238E27FC236}">
                    <a16:creationId xmlns:a16="http://schemas.microsoft.com/office/drawing/2014/main" id="{3D29082E-71EE-4DB2-8955-92BBFF9E1D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1" y="1650"/>
                <a:ext cx="420" cy="4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US" sz="11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AutoShape 299">
                <a:extLst>
                  <a:ext uri="{FF2B5EF4-FFF2-40B4-BE49-F238E27FC236}">
                    <a16:creationId xmlns:a16="http://schemas.microsoft.com/office/drawing/2014/main" id="{409F80E2-09D7-4AFA-8A49-02001CEC623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661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AutoShape 300">
                <a:extLst>
                  <a:ext uri="{FF2B5EF4-FFF2-40B4-BE49-F238E27FC236}">
                    <a16:creationId xmlns:a16="http://schemas.microsoft.com/office/drawing/2014/main" id="{6DC82117-CE09-4070-A00B-95FBB4A0BF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901" y="4098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AutoShape 301">
                <a:extLst>
                  <a:ext uri="{FF2B5EF4-FFF2-40B4-BE49-F238E27FC236}">
                    <a16:creationId xmlns:a16="http://schemas.microsoft.com/office/drawing/2014/main" id="{FBA32106-64EC-419B-8D14-1C704E13E9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156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AutoShape 302">
                <a:extLst>
                  <a:ext uri="{FF2B5EF4-FFF2-40B4-BE49-F238E27FC236}">
                    <a16:creationId xmlns:a16="http://schemas.microsoft.com/office/drawing/2014/main" id="{AFA1D203-436F-4467-8919-E064738EA67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81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AutoShape 303">
                <a:extLst>
                  <a:ext uri="{FF2B5EF4-FFF2-40B4-BE49-F238E27FC236}">
                    <a16:creationId xmlns:a16="http://schemas.microsoft.com/office/drawing/2014/main" id="{5F6CA33A-5FB7-4CF0-88DB-9AFA70CD74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628" y="4098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AutoShape 304">
                <a:extLst>
                  <a:ext uri="{FF2B5EF4-FFF2-40B4-BE49-F238E27FC236}">
                    <a16:creationId xmlns:a16="http://schemas.microsoft.com/office/drawing/2014/main" id="{3DAAF092-BC92-4B3A-A46B-F0B6CA21C1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872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AutoShape 305">
                <a:extLst>
                  <a:ext uri="{FF2B5EF4-FFF2-40B4-BE49-F238E27FC236}">
                    <a16:creationId xmlns:a16="http://schemas.microsoft.com/office/drawing/2014/main" id="{A6EC51C4-6A73-42A5-A17B-11F986F2545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5112" y="4089"/>
                <a:ext cx="165" cy="22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0770844-1ECE-4CEC-A47A-A8A04009D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0" y="4247"/>
                <a:ext cx="2167" cy="3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8F0D5E0-F015-4435-82B5-60CA526EE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9843" y="2177451"/>
              <a:ext cx="266700" cy="314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AutoShape 309">
              <a:extLst>
                <a:ext uri="{FF2B5EF4-FFF2-40B4-BE49-F238E27FC236}">
                  <a16:creationId xmlns:a16="http://schemas.microsoft.com/office/drawing/2014/main" id="{31CA2316-1459-46FB-891E-0EB3F0FCF3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61353" y="1825661"/>
              <a:ext cx="0" cy="39497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FF1C77BD-397C-4943-8E74-3A56F7A0AC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2788" y="1753906"/>
              <a:ext cx="266700" cy="3149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AutoShape 311">
              <a:extLst>
                <a:ext uri="{FF2B5EF4-FFF2-40B4-BE49-F238E27FC236}">
                  <a16:creationId xmlns:a16="http://schemas.microsoft.com/office/drawing/2014/main" id="{5E424BC0-85FE-40D1-A6E8-897F5CFDA4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43548" y="2808006"/>
              <a:ext cx="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312">
              <a:extLst>
                <a:ext uri="{FF2B5EF4-FFF2-40B4-BE49-F238E27FC236}">
                  <a16:creationId xmlns:a16="http://schemas.microsoft.com/office/drawing/2014/main" id="{96B42A73-1484-4D40-BEE8-0863220C63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45503" y="2798481"/>
              <a:ext cx="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B013E081-1AB8-42D4-A833-1C7818947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8088" y="2855631"/>
              <a:ext cx="448945" cy="367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AutoShape 315">
              <a:extLst>
                <a:ext uri="{FF2B5EF4-FFF2-40B4-BE49-F238E27FC236}">
                  <a16:creationId xmlns:a16="http://schemas.microsoft.com/office/drawing/2014/main" id="{FF3BDCA5-2BC6-402D-8340-EE1F09A20A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872808" y="2392716"/>
              <a:ext cx="382270" cy="21907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6506BE-3F55-44F8-86F9-18D94019A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198" y="2220631"/>
              <a:ext cx="670560" cy="57785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7EFDD9-6221-4DE5-A8A5-5B45B2889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698" y="2369856"/>
              <a:ext cx="412750" cy="24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2700" tIns="12700" rIns="12700" bIns="12700" anchor="t" anchorCtr="0" upright="1">
              <a:no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>
                  <a:effectLst/>
                  <a:latin typeface="Helvetica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2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3CD3ED0C-CA14-418B-BB28-F9B10007D2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685977"/>
                </p:ext>
              </p:extLst>
            </p:nvPr>
          </p:nvGraphicFramePr>
          <p:xfrm>
            <a:off x="3951547" y="2933736"/>
            <a:ext cx="2095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3" name="Equation" r:id="rId3" imgW="203024" imgH="203024" progId="Equation.DSMT4">
                    <p:embed/>
                  </p:oleObj>
                </mc:Choice>
                <mc:Fallback>
                  <p:oleObj name="Equation" r:id="rId3" imgW="203024" imgH="203024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07B6B96A-4690-40DE-9AD0-F793E94C086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547" y="2933736"/>
                          <a:ext cx="20955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E602C80-E2BE-419F-891D-409D2E8465E4}"/>
              </a:ext>
            </a:extLst>
          </p:cNvPr>
          <p:cNvSpPr/>
          <p:nvPr/>
        </p:nvSpPr>
        <p:spPr>
          <a:xfrm>
            <a:off x="4773436" y="1444507"/>
            <a:ext cx="60975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mobility FRF 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/>
              <a:t>The accelerance FRF is</a:t>
            </a:r>
            <a:endParaRPr lang="en-US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>
              <a:cs typeface="Times New Roman" panose="02020603050405020304" pitchFamily="18" charset="0"/>
            </a:endParaRPr>
          </a:p>
        </p:txBody>
      </p: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32A5EB2B-D734-44B7-8D1F-FDC9626E04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625822"/>
              </p:ext>
            </p:extLst>
          </p:nvPr>
        </p:nvGraphicFramePr>
        <p:xfrm>
          <a:off x="6076456" y="2035261"/>
          <a:ext cx="2380566" cy="73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4" name="Equation" r:id="rId5" imgW="2158920" imgH="660240" progId="Equation.DSMT4">
                  <p:embed/>
                </p:oleObj>
              </mc:Choice>
              <mc:Fallback>
                <p:oleObj name="Equation" r:id="rId5" imgW="2158920" imgH="66024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id="{15CD5DB7-1E01-4C1D-833E-B8419920F9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456" y="2035261"/>
                        <a:ext cx="2380566" cy="734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B497882B-1472-4615-980C-F4AEF93AA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25589"/>
              </p:ext>
            </p:extLst>
          </p:nvPr>
        </p:nvGraphicFramePr>
        <p:xfrm>
          <a:off x="6095999" y="3908501"/>
          <a:ext cx="2380566" cy="73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5" name="Equation" r:id="rId7" imgW="2158920" imgH="660240" progId="Equation.DSMT4">
                  <p:embed/>
                </p:oleObj>
              </mc:Choice>
              <mc:Fallback>
                <p:oleObj name="Equation" r:id="rId7" imgW="2158920" imgH="66024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32A5EB2B-D734-44B7-8D1F-FDC9626E04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3908501"/>
                        <a:ext cx="2380566" cy="734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822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13607</TotalTime>
  <Words>1840</Words>
  <Application>Microsoft Office PowerPoint</Application>
  <PresentationFormat>Widescreen</PresentationFormat>
  <Paragraphs>336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Helvetica</vt:lpstr>
      <vt:lpstr>Times New Roman</vt:lpstr>
      <vt:lpstr>Office Theme</vt:lpstr>
      <vt:lpstr>62_Office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Dynamic Concepts,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tirvine</dc:creator>
  <cp:lastModifiedBy>Tom Irvine</cp:lastModifiedBy>
  <cp:revision>518</cp:revision>
  <dcterms:created xsi:type="dcterms:W3CDTF">2018-04-26T16:19:49Z</dcterms:created>
  <dcterms:modified xsi:type="dcterms:W3CDTF">2019-01-12T13:32:57Z</dcterms:modified>
</cp:coreProperties>
</file>