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65" r:id="rId3"/>
  </p:sldMasterIdLst>
  <p:notesMasterIdLst>
    <p:notesMasterId r:id="rId71"/>
  </p:notesMasterIdLst>
  <p:sldIdLst>
    <p:sldId id="267" r:id="rId4"/>
    <p:sldId id="259" r:id="rId5"/>
    <p:sldId id="322" r:id="rId6"/>
    <p:sldId id="301" r:id="rId7"/>
    <p:sldId id="305" r:id="rId8"/>
    <p:sldId id="317" r:id="rId9"/>
    <p:sldId id="306" r:id="rId10"/>
    <p:sldId id="330" r:id="rId11"/>
    <p:sldId id="324" r:id="rId12"/>
    <p:sldId id="325" r:id="rId13"/>
    <p:sldId id="326" r:id="rId14"/>
    <p:sldId id="327" r:id="rId15"/>
    <p:sldId id="329" r:id="rId16"/>
    <p:sldId id="328" r:id="rId17"/>
    <p:sldId id="323" r:id="rId18"/>
    <p:sldId id="348" r:id="rId19"/>
    <p:sldId id="318" r:id="rId20"/>
    <p:sldId id="320" r:id="rId21"/>
    <p:sldId id="319" r:id="rId22"/>
    <p:sldId id="260" r:id="rId23"/>
    <p:sldId id="261" r:id="rId24"/>
    <p:sldId id="276" r:id="rId25"/>
    <p:sldId id="277" r:id="rId26"/>
    <p:sldId id="269" r:id="rId27"/>
    <p:sldId id="307" r:id="rId28"/>
    <p:sldId id="308" r:id="rId29"/>
    <p:sldId id="309" r:id="rId30"/>
    <p:sldId id="310" r:id="rId31"/>
    <p:sldId id="321" r:id="rId32"/>
    <p:sldId id="268" r:id="rId33"/>
    <p:sldId id="313" r:id="rId34"/>
    <p:sldId id="314" r:id="rId35"/>
    <p:sldId id="315" r:id="rId36"/>
    <p:sldId id="316" r:id="rId37"/>
    <p:sldId id="311" r:id="rId38"/>
    <p:sldId id="302" r:id="rId39"/>
    <p:sldId id="303" r:id="rId40"/>
    <p:sldId id="304" r:id="rId41"/>
    <p:sldId id="287" r:id="rId42"/>
    <p:sldId id="290" r:id="rId43"/>
    <p:sldId id="262" r:id="rId44"/>
    <p:sldId id="289" r:id="rId45"/>
    <p:sldId id="298" r:id="rId46"/>
    <p:sldId id="291" r:id="rId47"/>
    <p:sldId id="292" r:id="rId48"/>
    <p:sldId id="293" r:id="rId49"/>
    <p:sldId id="274" r:id="rId50"/>
    <p:sldId id="288" r:id="rId51"/>
    <p:sldId id="299" r:id="rId52"/>
    <p:sldId id="300" r:id="rId53"/>
    <p:sldId id="331" r:id="rId54"/>
    <p:sldId id="345" r:id="rId55"/>
    <p:sldId id="346" r:id="rId56"/>
    <p:sldId id="332" r:id="rId57"/>
    <p:sldId id="284" r:id="rId58"/>
    <p:sldId id="285" r:id="rId59"/>
    <p:sldId id="335" r:id="rId60"/>
    <p:sldId id="337" r:id="rId61"/>
    <p:sldId id="336" r:id="rId62"/>
    <p:sldId id="333" r:id="rId63"/>
    <p:sldId id="338" r:id="rId64"/>
    <p:sldId id="339" r:id="rId65"/>
    <p:sldId id="344" r:id="rId66"/>
    <p:sldId id="340" r:id="rId67"/>
    <p:sldId id="341" r:id="rId68"/>
    <p:sldId id="342" r:id="rId69"/>
    <p:sldId id="343" r:id="rId7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D9F1FF"/>
    <a:srgbClr val="CCEC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43" autoAdjust="0"/>
    <p:restoredTop sz="91989" autoAdjust="0"/>
  </p:normalViewPr>
  <p:slideViewPr>
    <p:cSldViewPr snapToGrid="0">
      <p:cViewPr>
        <p:scale>
          <a:sx n="80" d="100"/>
          <a:sy n="80" d="100"/>
        </p:scale>
        <p:origin x="72" y="3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" Type="http://schemas.openxmlformats.org/officeDocument/2006/relationships/slide" Target="slides/slide4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1762E-0453-45A1-920A-10C153E9DF33}" type="datetimeFigureOut">
              <a:rPr lang="en-US" smtClean="0"/>
              <a:t>1/2/2019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FC3CF-350C-406C-9DF1-A1513D81DA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723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F7AC-F0D7-4E73-A543-9D8132617E21}" type="datetimeFigureOut">
              <a:rPr lang="en-US" smtClean="0"/>
              <a:t>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D2AD-2242-4916-B579-32B19DBCD3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19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F7AC-F0D7-4E73-A543-9D8132617E21}" type="datetimeFigureOut">
              <a:rPr lang="en-US" smtClean="0"/>
              <a:t>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D2AD-2242-4916-B579-32B19DBCD3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658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F7AC-F0D7-4E73-A543-9D8132617E21}" type="datetimeFigureOut">
              <a:rPr lang="en-US" smtClean="0"/>
              <a:t>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D2AD-2242-4916-B579-32B19DBCD3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165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3320C6-8741-400A-9C6C-ED029AACCC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1/2/2019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F297C-CE5E-494C-96FC-38D25015F4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7892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F7AC-F0D7-4E73-A543-9D8132617E21}" type="datetimeFigureOut">
              <a:rPr lang="en-US" smtClean="0"/>
              <a:t>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D2AD-2242-4916-B579-32B19DBCD3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708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F7AC-F0D7-4E73-A543-9D8132617E21}" type="datetimeFigureOut">
              <a:rPr lang="en-US" smtClean="0"/>
              <a:t>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D2AD-2242-4916-B579-32B19DBCD3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677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F7AC-F0D7-4E73-A543-9D8132617E21}" type="datetimeFigureOut">
              <a:rPr lang="en-US" smtClean="0"/>
              <a:t>1/2/2019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D2AD-2242-4916-B579-32B19DBCD3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106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F7AC-F0D7-4E73-A543-9D8132617E21}" type="datetimeFigureOut">
              <a:rPr lang="en-US" smtClean="0"/>
              <a:t>1/2/2019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D2AD-2242-4916-B579-32B19DBCD3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60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F7AC-F0D7-4E73-A543-9D8132617E21}" type="datetimeFigureOut">
              <a:rPr lang="en-US" smtClean="0"/>
              <a:t>1/2/2019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D2AD-2242-4916-B579-32B19DBCD3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875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F7AC-F0D7-4E73-A543-9D8132617E21}" type="datetimeFigureOut">
              <a:rPr lang="en-US" smtClean="0"/>
              <a:t>1/2/2019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D2AD-2242-4916-B579-32B19DBCD3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339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F7AC-F0D7-4E73-A543-9D8132617E21}" type="datetimeFigureOut">
              <a:rPr lang="en-US" smtClean="0"/>
              <a:t>1/2/2019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D2AD-2242-4916-B579-32B19DBCD3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964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F7AC-F0D7-4E73-A543-9D8132617E21}" type="datetimeFigureOut">
              <a:rPr lang="en-US" smtClean="0"/>
              <a:t>1/2/2019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D2AD-2242-4916-B579-32B19DBCD3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90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7F7AC-F0D7-4E73-A543-9D8132617E21}" type="datetimeFigureOut">
              <a:rPr lang="en-US" smtClean="0"/>
              <a:t>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5D2AD-2242-4916-B579-32B19DBCD3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5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CLV_Bann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4"/>
            <a:ext cx="12192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5573184" y="6459538"/>
            <a:ext cx="1016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4C480972-2BED-4CB6-9BED-C80F5E54C834}" type="slidenum">
              <a:rPr kumimoji="0" lang="en-US" sz="800">
                <a:solidFill>
                  <a:prstClr val="black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 algn="ctr">
                <a:defRPr/>
              </a:pPr>
              <a:t>‹#›</a:t>
            </a:fld>
            <a:endParaRPr kumimoji="0" lang="en-US" sz="800" dirty="0">
              <a:solidFill>
                <a:prstClr val="black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3076" name="Picture 58" descr="AeroLogo_208_notag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86384" y="6361113"/>
            <a:ext cx="2123016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714641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320C6-8741-400A-9C6C-ED029AACCC48}" type="datetimeFigureOut">
              <a:rPr lang="en-US" smtClean="0"/>
              <a:pPr/>
              <a:t>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F297C-CE5E-494C-96FC-38D25015F4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6.emf"/><Relationship Id="rId4" Type="http://schemas.openxmlformats.org/officeDocument/2006/relationships/image" Target="../media/image35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5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51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53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54.w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w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7342" y="1633158"/>
            <a:ext cx="87782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6699"/>
                </a:solidFill>
              </a:rPr>
              <a:t>An Introduction to Statistical Energy Analysis </a:t>
            </a:r>
            <a:br>
              <a:rPr lang="en-US" sz="3200" b="1" dirty="0">
                <a:solidFill>
                  <a:srgbClr val="006699"/>
                </a:solidFill>
              </a:rPr>
            </a:br>
            <a:r>
              <a:rPr lang="en-US" sz="3200" b="1" dirty="0">
                <a:solidFill>
                  <a:srgbClr val="006699"/>
                </a:solidFill>
              </a:rPr>
              <a:t>for Launch Vehicles</a:t>
            </a:r>
            <a:br>
              <a:rPr lang="en-US" sz="3200" b="1" dirty="0">
                <a:solidFill>
                  <a:srgbClr val="006699"/>
                </a:solidFill>
              </a:rPr>
            </a:br>
            <a:endParaRPr lang="en-US" sz="3200" b="1" dirty="0">
              <a:solidFill>
                <a:srgbClr val="006699"/>
              </a:solidFill>
            </a:endParaRPr>
          </a:p>
          <a:p>
            <a:pPr algn="ctr"/>
            <a:endParaRPr lang="en-US" sz="2400" b="1" dirty="0">
              <a:solidFill>
                <a:srgbClr val="006699"/>
              </a:solidFill>
            </a:endParaRPr>
          </a:p>
          <a:p>
            <a:pPr algn="ctr"/>
            <a:r>
              <a:rPr lang="en-US" sz="2400" b="1" dirty="0">
                <a:solidFill>
                  <a:srgbClr val="006699"/>
                </a:solidFill>
              </a:rPr>
              <a:t>By Tom Irvine</a:t>
            </a:r>
          </a:p>
          <a:p>
            <a:pPr algn="ctr"/>
            <a:endParaRPr lang="en-US" sz="2400" b="1" dirty="0">
              <a:solidFill>
                <a:srgbClr val="006699"/>
              </a:solidFill>
            </a:endParaRPr>
          </a:p>
          <a:p>
            <a:pPr algn="ctr"/>
            <a:endParaRPr lang="en-US" sz="2400" b="1" dirty="0">
              <a:solidFill>
                <a:srgbClr val="006699"/>
              </a:solidFill>
            </a:endParaRPr>
          </a:p>
          <a:p>
            <a:pPr algn="ctr"/>
            <a:endParaRPr lang="en-US" sz="2400" b="1" dirty="0">
              <a:solidFill>
                <a:srgbClr val="006699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1FA8E8A-46D8-4C0D-9BDA-0041AA402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6210" y="296998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59112E4-6E1A-4108-81E8-E129F56AAD2F}"/>
              </a:ext>
            </a:extLst>
          </p:cNvPr>
          <p:cNvCxnSpPr/>
          <p:nvPr/>
        </p:nvCxnSpPr>
        <p:spPr>
          <a:xfrm>
            <a:off x="442856" y="1047184"/>
            <a:ext cx="11306287" cy="0"/>
          </a:xfrm>
          <a:prstGeom prst="line">
            <a:avLst/>
          </a:prstGeom>
          <a:ln w="317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895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1071310"/>
            <a:ext cx="12192000" cy="0"/>
          </a:xfrm>
          <a:prstGeom prst="line">
            <a:avLst/>
          </a:prstGeom>
          <a:ln w="28575"/>
          <a:effectLst>
            <a:outerShdw blurRad="12700" dist="12700" dir="5400000" algn="ctr" rotWithShape="0">
              <a:schemeClr val="bg2">
                <a:lumMod val="75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07818" y="447688"/>
            <a:ext cx="3410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6699"/>
                </a:solidFill>
                <a:latin typeface="Calibri"/>
                <a:ea typeface="ＭＳ Ｐゴシック" pitchFamily="34" charset="-128"/>
                <a:cs typeface="Calibri" pitchFamily="34" charset="0"/>
              </a:rPr>
              <a:t>Vibroacoustics </a:t>
            </a:r>
            <a:r>
              <a:rPr lang="en-US" sz="2400" b="1" dirty="0" err="1">
                <a:solidFill>
                  <a:srgbClr val="006699"/>
                </a:solidFill>
                <a:latin typeface="Calibri"/>
                <a:ea typeface="ＭＳ Ｐゴシック" pitchFamily="34" charset="-128"/>
                <a:cs typeface="Calibri" pitchFamily="34" charset="0"/>
              </a:rPr>
              <a:t>Listbox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744CD6-E456-44C3-8614-74A445A3C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7462" y="406736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A3A356-9EA9-4248-8D50-CA1CD9E3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22" y="1278685"/>
            <a:ext cx="9180952" cy="5009524"/>
          </a:xfrm>
          <a:prstGeom prst="rect">
            <a:avLst/>
          </a:prstGeom>
        </p:spPr>
      </p:pic>
      <p:sp>
        <p:nvSpPr>
          <p:cNvPr id="7" name="Oval 2">
            <a:extLst>
              <a:ext uri="{FF2B5EF4-FFF2-40B4-BE49-F238E27FC236}">
                <a16:creationId xmlns:a16="http://schemas.microsoft.com/office/drawing/2014/main" id="{FABA923E-AB58-4F64-AC62-B77905E94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1949" y="2630537"/>
            <a:ext cx="2356239" cy="382134"/>
          </a:xfrm>
          <a:prstGeom prst="ellipse">
            <a:avLst/>
          </a:prstGeom>
          <a:solidFill>
            <a:srgbClr val="FFFFFF">
              <a:alpha val="0"/>
            </a:srgbClr>
          </a:solidFill>
          <a:ln w="9525">
            <a:solidFill>
              <a:srgbClr val="006699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2">
            <a:extLst>
              <a:ext uri="{FF2B5EF4-FFF2-40B4-BE49-F238E27FC236}">
                <a16:creationId xmlns:a16="http://schemas.microsoft.com/office/drawing/2014/main" id="{B3AE5804-380D-4621-9655-F166A629E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1722" y="3783447"/>
            <a:ext cx="2356239" cy="382134"/>
          </a:xfrm>
          <a:prstGeom prst="ellipse">
            <a:avLst/>
          </a:prstGeom>
          <a:solidFill>
            <a:srgbClr val="FFFFFF">
              <a:alpha val="0"/>
            </a:srgbClr>
          </a:solidFill>
          <a:ln w="9525">
            <a:solidFill>
              <a:srgbClr val="006699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359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1071310"/>
            <a:ext cx="12192000" cy="0"/>
          </a:xfrm>
          <a:prstGeom prst="line">
            <a:avLst/>
          </a:prstGeom>
          <a:ln w="28575"/>
          <a:effectLst>
            <a:outerShdw blurRad="12700" dist="12700" dir="5400000" algn="ctr" rotWithShape="0">
              <a:schemeClr val="bg2">
                <a:lumMod val="75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07818" y="447688"/>
            <a:ext cx="5013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 pitchFamily="34" charset="0"/>
              </a:rPr>
              <a:t>Modal Density, Rectangular Plate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744CD6-E456-44C3-8614-74A445A3C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7462" y="406736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1D49E4-6746-41D4-8D00-D5D967BA2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449" y="1580394"/>
            <a:ext cx="8409524" cy="3961905"/>
          </a:xfrm>
          <a:prstGeom prst="rect">
            <a:avLst/>
          </a:prstGeom>
        </p:spPr>
      </p:pic>
      <p:sp>
        <p:nvSpPr>
          <p:cNvPr id="7" name="Oval 2">
            <a:extLst>
              <a:ext uri="{FF2B5EF4-FFF2-40B4-BE49-F238E27FC236}">
                <a16:creationId xmlns:a16="http://schemas.microsoft.com/office/drawing/2014/main" id="{054CC376-1847-4CBC-9A4F-3C7E22072B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9761" y="3046866"/>
            <a:ext cx="2356239" cy="382134"/>
          </a:xfrm>
          <a:prstGeom prst="ellipse">
            <a:avLst/>
          </a:prstGeom>
          <a:solidFill>
            <a:srgbClr val="FFFFFF">
              <a:alpha val="0"/>
            </a:srgbClr>
          </a:solidFill>
          <a:ln w="9525">
            <a:solidFill>
              <a:srgbClr val="006699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2">
            <a:extLst>
              <a:ext uri="{FF2B5EF4-FFF2-40B4-BE49-F238E27FC236}">
                <a16:creationId xmlns:a16="http://schemas.microsoft.com/office/drawing/2014/main" id="{2C87AFD0-C6C2-42EF-8DAA-BD6EAFE03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0449" y="3237933"/>
            <a:ext cx="2356239" cy="382134"/>
          </a:xfrm>
          <a:prstGeom prst="ellipse">
            <a:avLst/>
          </a:prstGeom>
          <a:solidFill>
            <a:srgbClr val="FFFFFF">
              <a:alpha val="0"/>
            </a:srgbClr>
          </a:solidFill>
          <a:ln w="9525">
            <a:solidFill>
              <a:srgbClr val="006699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83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1071310"/>
            <a:ext cx="12192000" cy="0"/>
          </a:xfrm>
          <a:prstGeom prst="line">
            <a:avLst/>
          </a:prstGeom>
          <a:ln w="28575"/>
          <a:effectLst>
            <a:outerShdw blurRad="12700" dist="12700" dir="5400000" algn="ctr" rotWithShape="0">
              <a:schemeClr val="bg2">
                <a:lumMod val="75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07818" y="447688"/>
            <a:ext cx="6758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 pitchFamily="34" charset="0"/>
              </a:rPr>
              <a:t>Modal Density, Rectangular Plate, Example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744CD6-E456-44C3-8614-74A445A3C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7462" y="406736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713DAE-2849-4AE7-9823-CBDAB02FF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246" y="1372217"/>
            <a:ext cx="6200000" cy="50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68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1071310"/>
            <a:ext cx="12192000" cy="0"/>
          </a:xfrm>
          <a:prstGeom prst="line">
            <a:avLst/>
          </a:prstGeom>
          <a:ln w="28575"/>
          <a:effectLst>
            <a:outerShdw blurRad="12700" dist="12700" dir="5400000" algn="ctr" rotWithShape="0">
              <a:schemeClr val="bg2">
                <a:lumMod val="75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07818" y="447688"/>
            <a:ext cx="3410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 pitchFamily="34" charset="0"/>
              </a:rPr>
              <a:t>Modal Density Results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744CD6-E456-44C3-8614-74A445A3C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7462" y="406736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D9910B-B5EE-4430-8808-3A5AE67E2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246" y="1453252"/>
            <a:ext cx="6496828" cy="486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646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F0744CD6-E456-44C3-8614-74A445A3C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7620" y="178136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7A8AE0-67BA-4DBA-8797-FBA1EFDB3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6" y="406736"/>
            <a:ext cx="8379535" cy="571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530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1071310"/>
            <a:ext cx="12192000" cy="0"/>
          </a:xfrm>
          <a:prstGeom prst="line">
            <a:avLst/>
          </a:prstGeom>
          <a:ln w="28575"/>
          <a:effectLst>
            <a:outerShdw blurRad="12700" dist="12700" dir="5400000" algn="ctr" rotWithShape="0">
              <a:schemeClr val="bg2">
                <a:lumMod val="75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07818" y="447688"/>
            <a:ext cx="3410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 pitchFamily="34" charset="0"/>
              </a:rPr>
              <a:t>Modal Overlap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744CD6-E456-44C3-8614-74A445A3C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7462" y="406736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E9EBC3-91E8-4B41-B48F-0651CFC6B49D}"/>
              </a:ext>
            </a:extLst>
          </p:cNvPr>
          <p:cNvSpPr txBox="1"/>
          <p:nvPr/>
        </p:nvSpPr>
        <p:spPr>
          <a:xfrm>
            <a:off x="287401" y="1450494"/>
            <a:ext cx="9975273" cy="5116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/>
              <a:t>Modal overlap is defined as the ratio of the damping bandwidth to the average separation of the natural frequencies of the modes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/>
              <a:t>It measures the ‘smoothness’ of the frequency response function.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/>
              <a:t>A high modal overlap factor implies either high damping or high modal density, or both.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/>
              <a:t>The modal overlap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1600" dirty="0">
                <a:cs typeface="Times New Roman" pitchFamily="18" charset="0"/>
              </a:rPr>
              <a:t>calculated for each band</a:t>
            </a:r>
            <a:r>
              <a:rPr lang="en-US" sz="1600" dirty="0"/>
              <a:t> is   </a:t>
            </a:r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= n </a:t>
            </a:r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 f</a:t>
            </a:r>
          </a:p>
          <a:p>
            <a:pPr>
              <a:buClr>
                <a:srgbClr val="006699"/>
              </a:buClr>
              <a:buSzPct val="80000"/>
            </a:pPr>
            <a:endParaRPr lang="en-US" sz="165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Clr>
                <a:srgbClr val="006699"/>
              </a:buClr>
              <a:buSzPct val="80000"/>
            </a:pPr>
            <a:endParaRPr lang="en-US" sz="165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5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5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5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5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5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/>
              <a:t>Deterministic methods, such as finite element or boundary element method, can be used for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dirty="0"/>
              <a:t> &lt; 1.</a:t>
            </a:r>
          </a:p>
          <a:p>
            <a:pPr>
              <a:buClr>
                <a:srgbClr val="006699"/>
              </a:buClr>
              <a:buSzPct val="80000"/>
            </a:pPr>
            <a:endParaRPr lang="en-US" sz="160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/>
              <a:t>Statistical energy analysis can be used for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dirty="0"/>
              <a:t> &gt; 1. 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412F1BD-4F70-49B2-9988-BB2FB0AF44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661152"/>
              </p:ext>
            </p:extLst>
          </p:nvPr>
        </p:nvGraphicFramePr>
        <p:xfrm>
          <a:off x="1703260" y="3750691"/>
          <a:ext cx="4127238" cy="11261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7594">
                  <a:extLst>
                    <a:ext uri="{9D8B030D-6E8A-4147-A177-3AD203B41FA5}">
                      <a16:colId xmlns:a16="http://schemas.microsoft.com/office/drawing/2014/main" val="3678364942"/>
                    </a:ext>
                  </a:extLst>
                </a:gridCol>
                <a:gridCol w="3279644">
                  <a:extLst>
                    <a:ext uri="{9D8B030D-6E8A-4147-A177-3AD203B41FA5}">
                      <a16:colId xmlns:a16="http://schemas.microsoft.com/office/drawing/2014/main" val="1369231587"/>
                    </a:ext>
                  </a:extLst>
                </a:gridCol>
              </a:tblGrid>
              <a:tr h="3753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n</a:t>
                      </a:r>
                      <a:endParaRPr lang="en-US" sz="16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9F1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Modal density (modes/Hz)</a:t>
                      </a:r>
                    </a:p>
                  </a:txBody>
                  <a:tcPr anchor="ctr">
                    <a:solidFill>
                      <a:srgbClr val="D9F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000749"/>
                  </a:ext>
                </a:extLst>
              </a:tr>
              <a:tr h="3753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</a:t>
                      </a:r>
                      <a:endParaRPr lang="en-US" sz="16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Loss factor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5461176"/>
                  </a:ext>
                </a:extLst>
              </a:tr>
              <a:tr h="375387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 anchor="ctr">
                    <a:solidFill>
                      <a:srgbClr val="D9F1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 center frequency</a:t>
                      </a:r>
                    </a:p>
                  </a:txBody>
                  <a:tcPr anchor="ctr">
                    <a:solidFill>
                      <a:srgbClr val="D9F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7545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6379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1071310"/>
            <a:ext cx="12192000" cy="0"/>
          </a:xfrm>
          <a:prstGeom prst="line">
            <a:avLst/>
          </a:prstGeom>
          <a:ln w="28575"/>
          <a:effectLst>
            <a:outerShdw blurRad="12700" dist="12700" dir="5400000" algn="ctr" rotWithShape="0">
              <a:schemeClr val="bg2">
                <a:lumMod val="75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07818" y="447688"/>
            <a:ext cx="3410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6699"/>
                </a:solidFill>
                <a:latin typeface="Calibri"/>
                <a:ea typeface="ＭＳ Ｐゴシック" pitchFamily="34" charset="-128"/>
                <a:cs typeface="Calibri" pitchFamily="34" charset="0"/>
              </a:rPr>
              <a:t>Coupling Loss Factors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744CD6-E456-44C3-8614-74A445A3C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7462" y="406736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C4055B-DD92-4D3A-A115-24040A2BDD92}"/>
              </a:ext>
            </a:extLst>
          </p:cNvPr>
          <p:cNvSpPr txBox="1"/>
          <p:nvPr/>
        </p:nvSpPr>
        <p:spPr>
          <a:xfrm>
            <a:off x="407997" y="1412501"/>
            <a:ext cx="1030010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 </a:t>
            </a:r>
          </a:p>
          <a:p>
            <a:pPr marL="285750" indent="-166688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600" dirty="0"/>
              <a:t>A coupling loss factor is similar to an energy transmission coefficient</a:t>
            </a:r>
          </a:p>
          <a:p>
            <a:pPr marL="285750" indent="-166688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600" dirty="0"/>
          </a:p>
          <a:p>
            <a:pPr marL="285750" indent="-166688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600" dirty="0"/>
              <a:t>The transmission of energy from a source to a receiver is also the energy lost by the source via the transmission path</a:t>
            </a:r>
          </a:p>
          <a:p>
            <a:pPr marL="285750" indent="-166688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600" dirty="0"/>
          </a:p>
          <a:p>
            <a:pPr marL="285750" indent="-166688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600" dirty="0"/>
              <a:t>Reciprocity: the coupling loss factor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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ji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/>
              <a:t>for power flow from subsystem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 </a:t>
            </a:r>
            <a:r>
              <a:rPr lang="en-US" sz="1600" dirty="0"/>
              <a:t>to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/>
              <a:t> is</a:t>
            </a:r>
          </a:p>
          <a:p>
            <a:pPr marL="285750" indent="-166688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600" dirty="0"/>
          </a:p>
          <a:p>
            <a:pPr marL="285750" indent="-166688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600" dirty="0"/>
          </a:p>
          <a:p>
            <a:endParaRPr lang="en-US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143A0DF-CDDC-4B04-94E2-EA8DAA34D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9946" y="3386090"/>
            <a:ext cx="1636294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CEA1DD4-92D8-4EB9-BC84-9364BB46CC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2355224"/>
              </p:ext>
            </p:extLst>
          </p:nvPr>
        </p:nvGraphicFramePr>
        <p:xfrm>
          <a:off x="3061701" y="3351077"/>
          <a:ext cx="1456489" cy="862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Equation" r:id="rId3" imgW="1282680" imgH="685800" progId="Equation.DSMT4">
                  <p:embed/>
                </p:oleObj>
              </mc:Choice>
              <mc:Fallback>
                <p:oleObj name="Equation" r:id="rId3" imgW="1282680" imgH="685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1701" y="3351077"/>
                        <a:ext cx="1456489" cy="8626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D0FDBB9-3C43-41DD-8E34-9A7B8B7A6E40}"/>
              </a:ext>
            </a:extLst>
          </p:cNvPr>
          <p:cNvSpPr txBox="1"/>
          <p:nvPr/>
        </p:nvSpPr>
        <p:spPr>
          <a:xfrm>
            <a:off x="1155032" y="4860758"/>
            <a:ext cx="7074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where</a:t>
            </a:r>
            <a:r>
              <a:rPr lang="en-US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/>
              <a:t>is the modal density for subsystem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4090195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1071310"/>
            <a:ext cx="12192000" cy="0"/>
          </a:xfrm>
          <a:prstGeom prst="line">
            <a:avLst/>
          </a:prstGeom>
          <a:ln w="28575"/>
          <a:effectLst>
            <a:outerShdw blurRad="12700" dist="12700" dir="5400000" algn="ctr" rotWithShape="0">
              <a:schemeClr val="bg2">
                <a:lumMod val="75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07818" y="447688"/>
            <a:ext cx="7238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 pitchFamily="34" charset="0"/>
              </a:rPr>
              <a:t>SEA Relationship with Boundary Conditions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744CD6-E456-44C3-8614-74A445A3C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7462" y="406736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5160B2-29A7-4A21-B785-0E96C9BB8AE1}"/>
              </a:ext>
            </a:extLst>
          </p:cNvPr>
          <p:cNvSpPr txBox="1"/>
          <p:nvPr/>
        </p:nvSpPr>
        <p:spPr>
          <a:xfrm>
            <a:off x="937938" y="1412281"/>
            <a:ext cx="10389949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173038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600" dirty="0"/>
              <a:t>Wave propagation and finite element models can be used to estimate modal frequencies and modal densities </a:t>
            </a:r>
            <a:br>
              <a:rPr lang="en-US" sz="1600" dirty="0"/>
            </a:br>
            <a:r>
              <a:rPr lang="en-US" sz="1600" dirty="0"/>
              <a:t>(simplified formulas are also available for certain structures)</a:t>
            </a:r>
          </a:p>
          <a:p>
            <a:pPr marL="347663" indent="-173038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600" dirty="0"/>
          </a:p>
          <a:p>
            <a:pPr marL="347663" indent="-173038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600" dirty="0"/>
              <a:t>Low frequency modes are discarded in SEA due to low modal density and modal overlap  (but can be included in hybrid methods)</a:t>
            </a:r>
          </a:p>
          <a:p>
            <a:pPr marL="347663" indent="-173038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600" dirty="0"/>
          </a:p>
          <a:p>
            <a:pPr marL="347663" indent="-173038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600" dirty="0"/>
              <a:t>The mode shapes and frequencies tend to converge at higher frequencies</a:t>
            </a:r>
          </a:p>
          <a:p>
            <a:pPr marL="347663" indent="-173038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600" dirty="0"/>
          </a:p>
          <a:p>
            <a:pPr marL="347663" indent="-173038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600" i="1" dirty="0"/>
              <a:t>So modal density at higher frequencies is somewhat insensitive to boundary conditions </a:t>
            </a:r>
          </a:p>
          <a:p>
            <a:pPr marL="347663" indent="-173038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600" dirty="0"/>
          </a:p>
          <a:p>
            <a:pPr marL="347663" indent="-173038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600" dirty="0"/>
              <a:t>Example:  aluminum beam, rectangular cross section, 36 in length, 1 in width, 0.125 in thick</a:t>
            </a:r>
          </a:p>
          <a:p>
            <a:pPr marL="347663" indent="-173038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600" dirty="0"/>
          </a:p>
          <a:p>
            <a:pPr marL="347663" indent="-173038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600" dirty="0"/>
              <a:t>Two boundary cases,  pinned-pinned &amp; fixed-fixed</a:t>
            </a:r>
          </a:p>
          <a:p>
            <a:pPr marL="347663" indent="-173038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600" dirty="0"/>
          </a:p>
          <a:p>
            <a:pPr marL="347663" indent="-173038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600" dirty="0"/>
              <a:t>Calculate modal frequencies and mode shapes</a:t>
            </a:r>
          </a:p>
          <a:p>
            <a:pPr marL="347663" indent="-173038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600" dirty="0"/>
          </a:p>
          <a:p>
            <a:pPr marL="347663" indent="-173038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600" dirty="0"/>
              <a:t>12</a:t>
            </a:r>
            <a:r>
              <a:rPr lang="en-US" sz="1600" baseline="30000" dirty="0"/>
              <a:t>th</a:t>
            </a:r>
            <a:r>
              <a:rPr lang="en-US" sz="1600" dirty="0"/>
              <a:t> and 16</a:t>
            </a:r>
            <a:r>
              <a:rPr lang="en-US" sz="1600" baseline="30000" dirty="0"/>
              <a:t>th</a:t>
            </a:r>
            <a:r>
              <a:rPr lang="en-US" sz="1600" dirty="0"/>
              <a:t> modes are shown in the following two slides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en-US" sz="1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328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1071310"/>
            <a:ext cx="12192000" cy="0"/>
          </a:xfrm>
          <a:prstGeom prst="line">
            <a:avLst/>
          </a:prstGeom>
          <a:ln w="28575"/>
          <a:effectLst>
            <a:outerShdw blurRad="12700" dist="12700" dir="5400000" algn="ctr" rotWithShape="0">
              <a:schemeClr val="bg2">
                <a:lumMod val="75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07818" y="447688"/>
            <a:ext cx="72389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 pitchFamily="34" charset="0"/>
              </a:rPr>
              <a:t>SEA Relationship with Boundary Conditions, 12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 pitchFamily="34" charset="0"/>
              </a:rPr>
              <a:t>th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 pitchFamily="34" charset="0"/>
              </a:rPr>
              <a:t> Mode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744CD6-E456-44C3-8614-74A445A3C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7462" y="406736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pic>
        <p:nvPicPr>
          <p:cNvPr id="7" name="Picture 6" descr="m12.emf">
            <a:extLst>
              <a:ext uri="{FF2B5EF4-FFF2-40B4-BE49-F238E27FC236}">
                <a16:creationId xmlns:a16="http://schemas.microsoft.com/office/drawing/2014/main" id="{26CFB88E-6B10-4EF7-BAA4-626384A4D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545" y="1525150"/>
            <a:ext cx="6208801" cy="4656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FAD4A2F-DD60-4102-9E9A-DA1FDCFC8AB6}"/>
              </a:ext>
            </a:extLst>
          </p:cNvPr>
          <p:cNvSpPr/>
          <p:nvPr/>
        </p:nvSpPr>
        <p:spPr>
          <a:xfrm>
            <a:off x="7446747" y="2305871"/>
            <a:ext cx="388114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50" dirty="0"/>
              <a:t>The natural frequencies have a 7.9% difference</a:t>
            </a:r>
          </a:p>
        </p:txBody>
      </p:sp>
    </p:spTree>
    <p:extLst>
      <p:ext uri="{BB962C8B-B14F-4D97-AF65-F5344CB8AC3E}">
        <p14:creationId xmlns:p14="http://schemas.microsoft.com/office/powerpoint/2010/main" val="1441148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1071310"/>
            <a:ext cx="12192000" cy="0"/>
          </a:xfrm>
          <a:prstGeom prst="line">
            <a:avLst/>
          </a:prstGeom>
          <a:ln w="28575"/>
          <a:effectLst>
            <a:outerShdw blurRad="12700" dist="12700" dir="5400000" algn="ctr" rotWithShape="0">
              <a:schemeClr val="bg2">
                <a:lumMod val="75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07818" y="447688"/>
            <a:ext cx="72389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 pitchFamily="34" charset="0"/>
              </a:rPr>
              <a:t>SEA Relationship with Boundary Conditions, 16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 pitchFamily="34" charset="0"/>
              </a:rPr>
              <a:t>th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 pitchFamily="34" charset="0"/>
              </a:rPr>
              <a:t> Mode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744CD6-E456-44C3-8614-74A445A3C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7462" y="406736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pic>
        <p:nvPicPr>
          <p:cNvPr id="7" name="Picture 6" descr="m16.emf">
            <a:extLst>
              <a:ext uri="{FF2B5EF4-FFF2-40B4-BE49-F238E27FC236}">
                <a16:creationId xmlns:a16="http://schemas.microsoft.com/office/drawing/2014/main" id="{7C65D153-4AE8-48C4-B264-705F20110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116" y="1450859"/>
            <a:ext cx="6078172" cy="45586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E29142-B7B0-4254-A377-29F17756DD88}"/>
              </a:ext>
            </a:extLst>
          </p:cNvPr>
          <p:cNvSpPr txBox="1"/>
          <p:nvPr/>
        </p:nvSpPr>
        <p:spPr>
          <a:xfrm>
            <a:off x="7216261" y="2252845"/>
            <a:ext cx="3962402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2254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650" dirty="0"/>
              <a:t>The natural frequencies have a 5.9% difference</a:t>
            </a:r>
          </a:p>
          <a:p>
            <a:pPr marL="344488" indent="-2254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650" dirty="0"/>
          </a:p>
          <a:p>
            <a:pPr marL="344488" indent="-2254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650" dirty="0"/>
              <a:t>Boundary conditions for higher modes are less important in SEA </a:t>
            </a:r>
          </a:p>
        </p:txBody>
      </p:sp>
    </p:spTree>
    <p:extLst>
      <p:ext uri="{BB962C8B-B14F-4D97-AF65-F5344CB8AC3E}">
        <p14:creationId xmlns:p14="http://schemas.microsoft.com/office/powerpoint/2010/main" val="3726341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8970" y="1486808"/>
            <a:ext cx="9164735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650" dirty="0"/>
              <a:t>Statistical energy analysis (SEA) is a vibratory energy-flow technique which provides prediction procedures that are suitable for high frequencies, and in some case mid frequencies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90000"/>
              <a:buFont typeface="Arial" panose="020B0604020202020204" pitchFamily="34" charset="0"/>
              <a:buChar char="•"/>
            </a:pP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 Vibroacoustic system can be divided into a series of connected subsystems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en-US" sz="1650" dirty="0">
                <a:solidFill>
                  <a:prstClr val="black"/>
                </a:solidFill>
              </a:rPr>
              <a:t>SEA </a:t>
            </a: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solves for the subsystem energy as function of the external applied acoustic or mechanical power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The acoustic power can be calculated from the sound pressure level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650" dirty="0"/>
              <a:t>The statistical prediction gives energy averages over spatial locations and bands of frequency</a:t>
            </a:r>
            <a:endParaRPr kumimoji="0" lang="en-US" sz="1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Velocity, acceleration, stress and other response metrics can be calculated from each subsystem’s energy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90000"/>
              <a:tabLst/>
              <a:defRPr/>
            </a:pP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</a:t>
            </a:r>
            <a:endParaRPr lang="en-US" sz="1650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90000"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1071310"/>
            <a:ext cx="12192000" cy="0"/>
          </a:xfrm>
          <a:prstGeom prst="line">
            <a:avLst/>
          </a:prstGeom>
          <a:ln w="28575"/>
          <a:effectLst>
            <a:outerShdw blurRad="12700" dist="12700" dir="5400000" algn="ctr" rotWithShape="0">
              <a:schemeClr val="bg2">
                <a:lumMod val="75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40212" y="447688"/>
            <a:ext cx="3410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SEA Approach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AC8988-4BD1-4B05-9389-89F47DED3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4340" y="405986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</a:p>
        </p:txBody>
      </p:sp>
    </p:spTree>
    <p:extLst>
      <p:ext uri="{BB962C8B-B14F-4D97-AF65-F5344CB8AC3E}">
        <p14:creationId xmlns:p14="http://schemas.microsoft.com/office/powerpoint/2010/main" val="38569010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B35091-54E8-4613-80D9-7EB53EB80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76" y="1007971"/>
            <a:ext cx="11857143" cy="563809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0" y="737482"/>
            <a:ext cx="12192000" cy="0"/>
          </a:xfrm>
          <a:prstGeom prst="line">
            <a:avLst/>
          </a:prstGeom>
          <a:ln w="28575"/>
          <a:effectLst>
            <a:outerShdw blurRad="12700" dist="12700" dir="5400000" algn="ctr" rotWithShape="0">
              <a:schemeClr val="bg2">
                <a:lumMod val="75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5980" y="176974"/>
            <a:ext cx="811612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Vibrationdata GUI Main Page, Structural Wave Speed Example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1027" name="Oval 3"/>
          <p:cNvSpPr>
            <a:spLocks noChangeArrowheads="1"/>
          </p:cNvSpPr>
          <p:nvPr/>
        </p:nvSpPr>
        <p:spPr bwMode="auto">
          <a:xfrm>
            <a:off x="6543303" y="2849455"/>
            <a:ext cx="2998975" cy="345168"/>
          </a:xfrm>
          <a:prstGeom prst="ellipse">
            <a:avLst/>
          </a:prstGeom>
          <a:solidFill>
            <a:srgbClr val="FFFFFF">
              <a:alpha val="0"/>
            </a:srgbClr>
          </a:solidFill>
          <a:ln w="9525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0B617E-A328-4532-BB38-38429DA33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338" y="145038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06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737482"/>
            <a:ext cx="12192000" cy="0"/>
          </a:xfrm>
          <a:prstGeom prst="line">
            <a:avLst/>
          </a:prstGeom>
          <a:ln w="28575"/>
          <a:effectLst>
            <a:outerShdw blurRad="12700" dist="12700" dir="5400000" algn="ctr" rotWithShape="0">
              <a:schemeClr val="bg2">
                <a:lumMod val="75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2230" y="251930"/>
            <a:ext cx="742735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Vibroacoustic </a:t>
            </a:r>
            <a:r>
              <a:rPr lang="en-US" sz="2200" b="1" dirty="0">
                <a:solidFill>
                  <a:srgbClr val="006699"/>
                </a:solidFill>
              </a:rPr>
              <a:t>Dialog Box, Structural Wave Speed Example</a:t>
            </a:r>
            <a:endParaRPr lang="en-US" sz="2200" dirty="0">
              <a:solidFill>
                <a:srgbClr val="006699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B5E5E8B7-C7DF-4958-83BE-4680F2100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1836" y="163438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7A5579-D1BA-43BB-AD0E-767AB1E0A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527" y="1106190"/>
            <a:ext cx="9171428" cy="5047619"/>
          </a:xfrm>
          <a:prstGeom prst="rect">
            <a:avLst/>
          </a:prstGeom>
        </p:spPr>
      </p:pic>
      <p:sp>
        <p:nvSpPr>
          <p:cNvPr id="9" name="Oval 3">
            <a:extLst>
              <a:ext uri="{FF2B5EF4-FFF2-40B4-BE49-F238E27FC236}">
                <a16:creationId xmlns:a16="http://schemas.microsoft.com/office/drawing/2014/main" id="{06728649-B164-471B-9A26-BD00FC52A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527" y="2552572"/>
            <a:ext cx="2998975" cy="345168"/>
          </a:xfrm>
          <a:prstGeom prst="ellipse">
            <a:avLst/>
          </a:prstGeom>
          <a:solidFill>
            <a:srgbClr val="FFFFFF">
              <a:alpha val="0"/>
            </a:srgbClr>
          </a:solidFill>
          <a:ln w="9525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258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955196"/>
            <a:ext cx="12192000" cy="0"/>
          </a:xfrm>
          <a:prstGeom prst="line">
            <a:avLst/>
          </a:prstGeom>
          <a:ln w="28575"/>
          <a:effectLst>
            <a:outerShdw blurRad="12700" dist="12700" dir="5400000" algn="ctr" rotWithShape="0">
              <a:schemeClr val="bg2">
                <a:lumMod val="75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83408" y="350789"/>
            <a:ext cx="4180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Structural Wave Speed Parameter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4393D1-8FB0-4DEB-BAF5-4A6022249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6210" y="296998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78C069-C676-423F-8DD9-896641C39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286" y="1271703"/>
            <a:ext cx="9571428" cy="51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66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74543" y="1532676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Bending waves are dispersive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Bending wave speed varies with frequency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55196"/>
            <a:ext cx="12192000" cy="0"/>
          </a:xfrm>
          <a:prstGeom prst="line">
            <a:avLst/>
          </a:prstGeom>
          <a:ln w="28575"/>
          <a:effectLst>
            <a:outerShdw blurRad="12700" dist="12700" dir="5400000" algn="ctr" rotWithShape="0">
              <a:schemeClr val="bg2">
                <a:lumMod val="75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3284" y="330559"/>
            <a:ext cx="4180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Structural Wave Speed Results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39428" y="3033485"/>
            <a:ext cx="30044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Bending, Plate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Phase Speed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c =   13738.7 in/sec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=   1144.89 ft/sec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Freq =     2000 Hz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Wavelength =    6.869 in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4" y="1367916"/>
            <a:ext cx="6435635" cy="4816605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DA71F669-1D50-4DEC-9B1E-EB70FF09D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6210" y="296998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356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955196"/>
            <a:ext cx="12192000" cy="0"/>
          </a:xfrm>
          <a:prstGeom prst="line">
            <a:avLst/>
          </a:prstGeom>
          <a:ln w="28575"/>
          <a:effectLst>
            <a:outerShdw blurRad="12700" dist="12700" dir="5400000" algn="ctr" rotWithShape="0">
              <a:schemeClr val="bg2">
                <a:lumMod val="75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83408" y="378899"/>
            <a:ext cx="4180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Structural Wave Speed  Equations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959" y="1464596"/>
            <a:ext cx="5619048" cy="4276190"/>
          </a:xfrm>
          <a:prstGeom prst="rect">
            <a:avLst/>
          </a:prstGeom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F07D6A7F-AC89-4828-9A85-5DC835BF4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6210" y="296998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70025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07679" y="974687"/>
            <a:ext cx="5296394" cy="4224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en-US" sz="1650" dirty="0"/>
              <a:t>Traveling bending wave packet dispersion, snapshots at three different times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en-US" sz="1650" dirty="0"/>
              <a:t>Both the red and blue circles oscillate in the vertical axis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en-US" sz="1650" dirty="0"/>
              <a:t>The red circle travels at the phase velocity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en-US" sz="1650" dirty="0"/>
              <a:t>The blue circle propagates twice as fast at the group velocity and is always at or near the positive or negative peak in the wave packet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en-US" sz="1650" dirty="0"/>
              <a:t>The phase speed is the more important of the two speeds for </a:t>
            </a:r>
            <a:r>
              <a:rPr lang="en-US" sz="1650" dirty="0" err="1"/>
              <a:t>vibroacoustics</a:t>
            </a:r>
            <a:r>
              <a:rPr lang="en-US" sz="1650" dirty="0"/>
              <a:t> analyses where the bending waves are excited by the external sound field, or vice versa</a:t>
            </a:r>
            <a:endParaRPr lang="en" sz="1650" dirty="0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en-US" sz="1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744CD6-E456-44C3-8614-74A445A3C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2396" y="322580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pic>
        <p:nvPicPr>
          <p:cNvPr id="7" name="Graphic 192478">
            <a:extLst>
              <a:ext uri="{FF2B5EF4-FFF2-40B4-BE49-F238E27FC236}">
                <a16:creationId xmlns:a16="http://schemas.microsoft.com/office/drawing/2014/main" id="{2CD5752F-F08C-4A9E-B66E-6F1CCC88831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372" y="240481"/>
            <a:ext cx="6459184" cy="594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2713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810052"/>
            <a:ext cx="12192000" cy="0"/>
          </a:xfrm>
          <a:prstGeom prst="line">
            <a:avLst/>
          </a:prstGeom>
          <a:ln w="28575"/>
          <a:effectLst>
            <a:outerShdw blurRad="12700" dist="12700" dir="5400000" algn="ctr" rotWithShape="0">
              <a:schemeClr val="bg2">
                <a:lumMod val="75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95942" y="216883"/>
            <a:ext cx="7748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>
                <a:solidFill>
                  <a:srgbClr val="006699"/>
                </a:solidFill>
                <a:latin typeface="Calibri"/>
              </a:rPr>
              <a:t>Vibrationdata GUI, Generate Bending Wave Animation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744CD6-E456-44C3-8614-74A445A3C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3088" y="137944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577EEE-80BB-4FDC-A970-84FF07FD3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2" y="1020496"/>
            <a:ext cx="11809524" cy="5590476"/>
          </a:xfrm>
          <a:prstGeom prst="rect">
            <a:avLst/>
          </a:prstGeom>
        </p:spPr>
      </p:pic>
      <p:sp>
        <p:nvSpPr>
          <p:cNvPr id="7" name="Oval 3">
            <a:extLst>
              <a:ext uri="{FF2B5EF4-FFF2-40B4-BE49-F238E27FC236}">
                <a16:creationId xmlns:a16="http://schemas.microsoft.com/office/drawing/2014/main" id="{B8616558-C2FF-493D-BC8A-608824B2B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9178" y="2552572"/>
            <a:ext cx="2998975" cy="345168"/>
          </a:xfrm>
          <a:prstGeom prst="ellipse">
            <a:avLst/>
          </a:prstGeom>
          <a:solidFill>
            <a:srgbClr val="FFFFFF">
              <a:alpha val="0"/>
            </a:srgbClr>
          </a:solidFill>
          <a:ln w="9525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6332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1071310"/>
            <a:ext cx="12192000" cy="0"/>
          </a:xfrm>
          <a:prstGeom prst="line">
            <a:avLst/>
          </a:prstGeom>
          <a:ln w="28575"/>
          <a:effectLst>
            <a:outerShdw blurRad="12700" dist="12700" dir="5400000" algn="ctr" rotWithShape="0">
              <a:schemeClr val="bg2">
                <a:lumMod val="75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07818" y="447688"/>
            <a:ext cx="82474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solidFill>
                  <a:srgbClr val="006699"/>
                </a:solidFill>
              </a:rPr>
              <a:t>Generate Bending Wave Animation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744CD6-E456-44C3-8614-74A445A3C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7462" y="406736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800CEF-803D-4908-BF56-8AD787320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136" y="1305550"/>
            <a:ext cx="7438095" cy="5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5124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1071310"/>
            <a:ext cx="12192000" cy="0"/>
          </a:xfrm>
          <a:prstGeom prst="line">
            <a:avLst/>
          </a:prstGeom>
          <a:ln w="28575"/>
          <a:effectLst>
            <a:outerShdw blurRad="12700" dist="12700" dir="5400000" algn="ctr" rotWithShape="0">
              <a:schemeClr val="bg2">
                <a:lumMod val="75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07818" y="447688"/>
            <a:ext cx="7238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6699"/>
                </a:solidFill>
              </a:rPr>
              <a:t>Bending Wave Snapshot from Animation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744CD6-E456-44C3-8614-74A445A3C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7462" y="406736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511FA8-5D20-4838-B805-EFC1E8ECE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89" y="1485342"/>
            <a:ext cx="5533501" cy="4144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5160B2-29A7-4A21-B785-0E96C9BB8AE1}"/>
              </a:ext>
            </a:extLst>
          </p:cNvPr>
          <p:cNvSpPr txBox="1"/>
          <p:nvPr/>
        </p:nvSpPr>
        <p:spPr>
          <a:xfrm>
            <a:off x="6096000" y="1894966"/>
            <a:ext cx="5296394" cy="1146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Bending waves are dispersive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Group speed is twice phase speed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5057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1071310"/>
            <a:ext cx="12192000" cy="0"/>
          </a:xfrm>
          <a:prstGeom prst="line">
            <a:avLst/>
          </a:prstGeom>
          <a:ln w="28575"/>
          <a:effectLst>
            <a:outerShdw blurRad="12700" dist="12700" dir="5400000" algn="ctr" rotWithShape="0">
              <a:schemeClr val="bg2">
                <a:lumMod val="75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07818" y="447688"/>
            <a:ext cx="7238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6699"/>
                </a:solidFill>
                <a:latin typeface="Calibri"/>
                <a:ea typeface="ＭＳ Ｐゴシック" pitchFamily="34" charset="-128"/>
                <a:cs typeface="Calibri" pitchFamily="34" charset="0"/>
              </a:rPr>
              <a:t>Launch Vehicle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 pitchFamily="34" charset="0"/>
              </a:rPr>
              <a:t>Example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744CD6-E456-44C3-8614-74A445A3C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7462" y="406736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5160B2-29A7-4A21-B785-0E96C9BB8AE1}"/>
              </a:ext>
            </a:extLst>
          </p:cNvPr>
          <p:cNvSpPr txBox="1"/>
          <p:nvPr/>
        </p:nvSpPr>
        <p:spPr>
          <a:xfrm>
            <a:off x="2760754" y="1843951"/>
            <a:ext cx="52963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en-US" sz="1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tabLst/>
              <a:defRPr/>
            </a:pPr>
            <a:endParaRPr lang="en-US" sz="1650" noProof="0" dirty="0">
              <a:solidFill>
                <a:prstClr val="black"/>
              </a:solidFill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F</a:t>
            </a:r>
            <a:r>
              <a:rPr lang="en-US" sz="2000" i="1" dirty="0">
                <a:solidFill>
                  <a:prstClr val="black"/>
                </a:solidFill>
              </a:rPr>
              <a:t>airing with Instrument Shelf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88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496" y="1123026"/>
            <a:ext cx="10664785" cy="5316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6699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3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SEA depends heavily on a series of mostly empirical and semi-empirical parameters for each subsystem, including  </a:t>
            </a:r>
            <a:endParaRPr lang="en-US" sz="1630" dirty="0">
              <a:solidFill>
                <a:prstClr val="black"/>
              </a:solidFill>
            </a:endParaRPr>
          </a:p>
          <a:p>
            <a:pPr lvl="0">
              <a:lnSpc>
                <a:spcPts val="2200"/>
              </a:lnSpc>
              <a:buClr>
                <a:srgbClr val="006699"/>
              </a:buClr>
              <a:buSzPct val="90000"/>
              <a:defRPr/>
            </a:pPr>
            <a:r>
              <a:rPr lang="en-US" sz="1630" dirty="0">
                <a:solidFill>
                  <a:prstClr val="black"/>
                </a:solidFill>
              </a:rPr>
              <a:t>		Mass</a:t>
            </a:r>
          </a:p>
          <a:p>
            <a:pPr lvl="0">
              <a:lnSpc>
                <a:spcPts val="2200"/>
              </a:lnSpc>
              <a:buClr>
                <a:srgbClr val="006699"/>
              </a:buClr>
              <a:buSzPct val="90000"/>
              <a:defRPr/>
            </a:pPr>
            <a:r>
              <a:rPr lang="en-US" sz="1630" dirty="0">
                <a:solidFill>
                  <a:prstClr val="black"/>
                </a:solidFill>
              </a:rPr>
              <a:t>		Driving Point Impedance &amp; Mobility</a:t>
            </a:r>
          </a:p>
          <a:p>
            <a:pPr lvl="0">
              <a:lnSpc>
                <a:spcPts val="2200"/>
              </a:lnSpc>
              <a:buClr>
                <a:srgbClr val="006699"/>
              </a:buClr>
              <a:buSzPct val="90000"/>
              <a:defRPr/>
            </a:pPr>
            <a:r>
              <a:rPr lang="en-US" sz="1630" dirty="0">
                <a:solidFill>
                  <a:prstClr val="black"/>
                </a:solidFill>
              </a:rPr>
              <a:t>		Modal Density</a:t>
            </a:r>
          </a:p>
          <a:p>
            <a:pPr lvl="0">
              <a:lnSpc>
                <a:spcPts val="2200"/>
              </a:lnSpc>
              <a:buClr>
                <a:srgbClr val="006699"/>
              </a:buClr>
              <a:buSzPct val="90000"/>
              <a:defRPr/>
            </a:pPr>
            <a:r>
              <a:rPr lang="en-US" sz="1630" dirty="0">
                <a:solidFill>
                  <a:prstClr val="black"/>
                </a:solidFill>
              </a:rPr>
              <a:t>		Wave Speed for both Dispersive &amp; Non-Dispersive Waveforms </a:t>
            </a:r>
          </a:p>
          <a:p>
            <a:pPr lvl="0">
              <a:lnSpc>
                <a:spcPts val="2200"/>
              </a:lnSpc>
              <a:buClr>
                <a:srgbClr val="006699"/>
              </a:buClr>
              <a:buSzPct val="90000"/>
              <a:defRPr/>
            </a:pPr>
            <a:r>
              <a:rPr lang="en-US" sz="1630" dirty="0">
                <a:solidFill>
                  <a:prstClr val="black"/>
                </a:solidFill>
              </a:rPr>
              <a:t>		Radiation Efficiency &amp; Resistance</a:t>
            </a:r>
          </a:p>
          <a:p>
            <a:pPr lvl="0">
              <a:lnSpc>
                <a:spcPts val="2200"/>
              </a:lnSpc>
              <a:buClr>
                <a:srgbClr val="006699"/>
              </a:buClr>
              <a:buSzPct val="90000"/>
              <a:defRPr/>
            </a:pPr>
            <a:r>
              <a:rPr lang="en-US" sz="1630" dirty="0">
                <a:solidFill>
                  <a:prstClr val="black"/>
                </a:solidFill>
              </a:rPr>
              <a:t>		Dissipation Loss Factor</a:t>
            </a:r>
          </a:p>
          <a:p>
            <a:pPr lvl="0">
              <a:lnSpc>
                <a:spcPts val="2200"/>
              </a:lnSpc>
              <a:buClr>
                <a:srgbClr val="006699"/>
              </a:buClr>
              <a:buSzPct val="90000"/>
              <a:defRPr/>
            </a:pPr>
            <a:r>
              <a:rPr lang="en-US" sz="1630" dirty="0">
                <a:solidFill>
                  <a:prstClr val="black"/>
                </a:solidFill>
              </a:rPr>
              <a:t>		Coupling Loss Factor between Subsystems</a:t>
            </a:r>
          </a:p>
          <a:p>
            <a:pPr lvl="0">
              <a:lnSpc>
                <a:spcPts val="2200"/>
              </a:lnSpc>
              <a:buClr>
                <a:srgbClr val="006699"/>
              </a:buClr>
              <a:buSzPct val="90000"/>
              <a:defRPr/>
            </a:pPr>
            <a:r>
              <a:rPr lang="en-US" sz="1630" dirty="0">
                <a:solidFill>
                  <a:prstClr val="black"/>
                </a:solidFill>
              </a:rPr>
              <a:t>		Critical Frequency &amp; Cylinder Ring Frequency</a:t>
            </a:r>
            <a:br>
              <a:rPr lang="en-US" sz="1630" dirty="0">
                <a:solidFill>
                  <a:prstClr val="black"/>
                </a:solidFill>
              </a:rPr>
            </a:br>
            <a:endParaRPr kumimoji="0" lang="en-US" sz="163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3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Each parameter should be measured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en-US" sz="1630" dirty="0">
                <a:solidFill>
                  <a:prstClr val="black"/>
                </a:solidFill>
              </a:rPr>
              <a:t>But empirical data can </a:t>
            </a:r>
            <a:r>
              <a:rPr lang="en-US" sz="1630">
                <a:solidFill>
                  <a:prstClr val="black"/>
                </a:solidFill>
              </a:rPr>
              <a:t>be cautiously used </a:t>
            </a:r>
            <a:r>
              <a:rPr lang="en-US" sz="1630" dirty="0">
                <a:solidFill>
                  <a:prstClr val="black"/>
                </a:solidFill>
              </a:rPr>
              <a:t>as needed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3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SEA is </a:t>
            </a:r>
            <a:r>
              <a:rPr lang="en-US" sz="1630" dirty="0">
                <a:solidFill>
                  <a:prstClr val="black"/>
                </a:solidFill>
              </a:rPr>
              <a:t>essentially a bookkeeping method for these input parameters</a:t>
            </a:r>
            <a:endParaRPr kumimoji="0" lang="en-US" sz="163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3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The</a:t>
            </a:r>
            <a:r>
              <a:rPr lang="en-US" sz="1630" dirty="0">
                <a:solidFill>
                  <a:prstClr val="black"/>
                </a:solidFill>
              </a:rPr>
              <a:t> SEA calculation is a simple linear algebra problem of Ax=B matrix format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en-US" sz="1630" dirty="0">
                <a:solidFill>
                  <a:prstClr val="black"/>
                </a:solidFill>
              </a:rPr>
              <a:t>The real challenge is correcting estimating or measuring the input parameters</a:t>
            </a: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</a:t>
            </a:r>
            <a:endParaRPr lang="en-US" sz="1650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90000"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878805"/>
            <a:ext cx="12192000" cy="0"/>
          </a:xfrm>
          <a:prstGeom prst="line">
            <a:avLst/>
          </a:prstGeom>
          <a:ln w="28575"/>
          <a:effectLst>
            <a:outerShdw blurRad="12700" dist="12700" dir="5400000" algn="ctr" rotWithShape="0">
              <a:schemeClr val="bg2">
                <a:lumMod val="75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40212" y="219087"/>
            <a:ext cx="3410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SEA Approach (cont)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AC8988-4BD1-4B05-9389-89F47DED3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6530" y="177385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</a:p>
        </p:txBody>
      </p:sp>
    </p:spTree>
    <p:extLst>
      <p:ext uri="{BB962C8B-B14F-4D97-AF65-F5344CB8AC3E}">
        <p14:creationId xmlns:p14="http://schemas.microsoft.com/office/powerpoint/2010/main" val="10133718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915282"/>
            <a:ext cx="12192000" cy="0"/>
          </a:xfrm>
          <a:prstGeom prst="line">
            <a:avLst/>
          </a:prstGeom>
          <a:ln w="28575"/>
          <a:effectLst>
            <a:outerShdw blurRad="12700" dist="12700" dir="5400000" algn="ctr" rotWithShape="0">
              <a:schemeClr val="bg2">
                <a:lumMod val="75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9863" y="376673"/>
            <a:ext cx="49711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NASA-HDBK-7005 Example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9651" y="1419905"/>
            <a:ext cx="282892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28171" y="1573411"/>
            <a:ext cx="6010766" cy="2503516"/>
            <a:chOff x="2479" y="6516"/>
            <a:chExt cx="9467" cy="3942"/>
          </a:xfrm>
        </p:grpSpPr>
        <p:sp>
          <p:nvSpPr>
            <p:cNvPr id="1027" name="Text Box 3"/>
            <p:cNvSpPr txBox="1">
              <a:spLocks noChangeArrowheads="1"/>
            </p:cNvSpPr>
            <p:nvPr/>
          </p:nvSpPr>
          <p:spPr bwMode="auto">
            <a:xfrm>
              <a:off x="9129" y="6516"/>
              <a:ext cx="2817" cy="7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Launch Vehicle Fairing</a:t>
              </a:r>
            </a:p>
          </p:txBody>
        </p:sp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2479" y="7766"/>
              <a:ext cx="1866" cy="7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Electronic Component</a:t>
              </a:r>
            </a:p>
          </p:txBody>
        </p:sp>
        <p:sp>
          <p:nvSpPr>
            <p:cNvPr id="1029" name="Text Box 5"/>
            <p:cNvSpPr txBox="1">
              <a:spLocks noChangeArrowheads="1"/>
            </p:cNvSpPr>
            <p:nvPr/>
          </p:nvSpPr>
          <p:spPr bwMode="auto">
            <a:xfrm>
              <a:off x="8509" y="8171"/>
              <a:ext cx="1566" cy="7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Ring Frame</a:t>
              </a:r>
            </a:p>
          </p:txBody>
        </p:sp>
        <p:sp>
          <p:nvSpPr>
            <p:cNvPr id="1030" name="Text Box 6"/>
            <p:cNvSpPr txBox="1">
              <a:spLocks noChangeArrowheads="1"/>
            </p:cNvSpPr>
            <p:nvPr/>
          </p:nvSpPr>
          <p:spPr bwMode="auto">
            <a:xfrm>
              <a:off x="8434" y="9716"/>
              <a:ext cx="2592" cy="7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Equipment Shelf</a:t>
              </a:r>
            </a:p>
          </p:txBody>
        </p:sp>
      </p:grp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6813324" y="2364240"/>
            <a:ext cx="4769076" cy="3299960"/>
            <a:chOff x="2892" y="6629"/>
            <a:chExt cx="5835" cy="3996"/>
          </a:xfrm>
        </p:grpSpPr>
        <p:sp>
          <p:nvSpPr>
            <p:cNvPr id="1032" name="Text Box 8"/>
            <p:cNvSpPr txBox="1">
              <a:spLocks noChangeArrowheads="1"/>
            </p:cNvSpPr>
            <p:nvPr/>
          </p:nvSpPr>
          <p:spPr bwMode="auto">
            <a:xfrm>
              <a:off x="4182" y="9309"/>
              <a:ext cx="2956" cy="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Direct Mechanical Path</a:t>
              </a: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2892" y="7979"/>
              <a:ext cx="1275" cy="130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Text Box 10"/>
            <p:cNvSpPr txBox="1">
              <a:spLocks noChangeArrowheads="1"/>
            </p:cNvSpPr>
            <p:nvPr/>
          </p:nvSpPr>
          <p:spPr bwMode="auto">
            <a:xfrm>
              <a:off x="3057" y="8415"/>
              <a:ext cx="990" cy="47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Fairing</a:t>
              </a:r>
            </a:p>
          </p:txBody>
        </p:sp>
        <p:sp>
          <p:nvSpPr>
            <p:cNvPr id="86" name="Text Box 11"/>
            <p:cNvSpPr txBox="1">
              <a:spLocks noChangeArrowheads="1"/>
            </p:cNvSpPr>
            <p:nvPr/>
          </p:nvSpPr>
          <p:spPr bwMode="auto">
            <a:xfrm>
              <a:off x="3162" y="9884"/>
              <a:ext cx="1056" cy="5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  <a:sym typeface="Symbol" pitchFamily="18" charset="2"/>
                </a:rPr>
                <a:t>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f,d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cxnSp>
          <p:nvCxnSpPr>
            <p:cNvPr id="105" name="AutoShape 12"/>
            <p:cNvCxnSpPr>
              <a:cxnSpLocks noChangeShapeType="1"/>
            </p:cNvCxnSpPr>
            <p:nvPr/>
          </p:nvCxnSpPr>
          <p:spPr bwMode="auto">
            <a:xfrm>
              <a:off x="4182" y="8219"/>
              <a:ext cx="817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84" name="Text Box 13"/>
            <p:cNvSpPr txBox="1">
              <a:spLocks noChangeArrowheads="1"/>
            </p:cNvSpPr>
            <p:nvPr/>
          </p:nvSpPr>
          <p:spPr bwMode="auto">
            <a:xfrm>
              <a:off x="7587" y="10065"/>
              <a:ext cx="1056" cy="5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  <a:sym typeface="Symbol" pitchFamily="18" charset="2"/>
                </a:rPr>
                <a:t>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s,d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89" name="AutoShape 14"/>
            <p:cNvCxnSpPr>
              <a:cxnSpLocks noChangeShapeType="1"/>
            </p:cNvCxnSpPr>
            <p:nvPr/>
          </p:nvCxnSpPr>
          <p:spPr bwMode="auto">
            <a:xfrm>
              <a:off x="3507" y="7426"/>
              <a:ext cx="1" cy="55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01" name="Text Box 15"/>
            <p:cNvSpPr txBox="1">
              <a:spLocks noChangeArrowheads="1"/>
            </p:cNvSpPr>
            <p:nvPr/>
          </p:nvSpPr>
          <p:spPr bwMode="auto">
            <a:xfrm>
              <a:off x="3192" y="6869"/>
              <a:ext cx="900" cy="6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  <a:sym typeface="Symbol" pitchFamily="18" charset="2"/>
                </a:rPr>
                <a:t>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in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98" name="AutoShape 16"/>
            <p:cNvCxnSpPr>
              <a:cxnSpLocks noChangeShapeType="1"/>
            </p:cNvCxnSpPr>
            <p:nvPr/>
          </p:nvCxnSpPr>
          <p:spPr bwMode="auto">
            <a:xfrm>
              <a:off x="7992" y="9374"/>
              <a:ext cx="1" cy="58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" name="AutoShape 17"/>
            <p:cNvCxnSpPr>
              <a:cxnSpLocks noChangeShapeType="1"/>
            </p:cNvCxnSpPr>
            <p:nvPr/>
          </p:nvCxnSpPr>
          <p:spPr bwMode="auto">
            <a:xfrm>
              <a:off x="3462" y="9301"/>
              <a:ext cx="1" cy="55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91" name="Rectangle 18"/>
            <p:cNvSpPr>
              <a:spLocks noChangeArrowheads="1"/>
            </p:cNvSpPr>
            <p:nvPr/>
          </p:nvSpPr>
          <p:spPr bwMode="auto">
            <a:xfrm>
              <a:off x="5007" y="7410"/>
              <a:ext cx="1455" cy="97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 Box 19"/>
            <p:cNvSpPr txBox="1">
              <a:spLocks noChangeArrowheads="1"/>
            </p:cNvSpPr>
            <p:nvPr/>
          </p:nvSpPr>
          <p:spPr bwMode="auto">
            <a:xfrm>
              <a:off x="5142" y="7515"/>
              <a:ext cx="1170" cy="7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Acoustic Cavity</a:t>
              </a:r>
            </a:p>
          </p:txBody>
        </p:sp>
        <p:sp>
          <p:nvSpPr>
            <p:cNvPr id="11" name="Rectangle 20"/>
            <p:cNvSpPr>
              <a:spLocks noChangeArrowheads="1"/>
            </p:cNvSpPr>
            <p:nvPr/>
          </p:nvSpPr>
          <p:spPr bwMode="auto">
            <a:xfrm>
              <a:off x="7257" y="8010"/>
              <a:ext cx="1470" cy="135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04" name="AutoShape 21"/>
            <p:cNvCxnSpPr>
              <a:cxnSpLocks noChangeShapeType="1"/>
            </p:cNvCxnSpPr>
            <p:nvPr/>
          </p:nvCxnSpPr>
          <p:spPr bwMode="auto">
            <a:xfrm>
              <a:off x="6447" y="8189"/>
              <a:ext cx="817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85" name="Text Box 22"/>
            <p:cNvSpPr txBox="1">
              <a:spLocks noChangeArrowheads="1"/>
            </p:cNvSpPr>
            <p:nvPr/>
          </p:nvSpPr>
          <p:spPr bwMode="auto">
            <a:xfrm>
              <a:off x="5877" y="6629"/>
              <a:ext cx="1056" cy="5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  <a:sym typeface="Symbol" pitchFamily="18" charset="2"/>
                </a:rPr>
                <a:t>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a,d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94" name="AutoShape 23"/>
            <p:cNvCxnSpPr>
              <a:cxnSpLocks noChangeShapeType="1"/>
            </p:cNvCxnSpPr>
            <p:nvPr/>
          </p:nvCxnSpPr>
          <p:spPr bwMode="auto">
            <a:xfrm flipV="1">
              <a:off x="5742" y="6809"/>
              <a:ext cx="1" cy="58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48" name="AutoShape 24"/>
            <p:cNvCxnSpPr>
              <a:cxnSpLocks noChangeShapeType="1"/>
            </p:cNvCxnSpPr>
            <p:nvPr/>
          </p:nvCxnSpPr>
          <p:spPr bwMode="auto">
            <a:xfrm>
              <a:off x="4164" y="9174"/>
              <a:ext cx="3092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2" name="Text Box 25"/>
            <p:cNvSpPr txBox="1">
              <a:spLocks noChangeArrowheads="1"/>
            </p:cNvSpPr>
            <p:nvPr/>
          </p:nvSpPr>
          <p:spPr bwMode="auto">
            <a:xfrm>
              <a:off x="7302" y="8310"/>
              <a:ext cx="1395" cy="80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Equipment Shelf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533400" y="4686300"/>
            <a:ext cx="5803900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marR="0" lvl="0" indent="-1778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Subject Fairing to External Liftoff SPL</a:t>
            </a:r>
          </a:p>
          <a:p>
            <a:pPr marL="274320" marR="0" lvl="0" indent="-1778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Actual field is oblique incidence but model as a diffuse field</a:t>
            </a:r>
          </a:p>
          <a:p>
            <a:pPr marL="274320" marR="0" lvl="0" indent="-1778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Lump Ring frame in with Fairing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74320" marR="0" lvl="0" indent="-1778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Rename Fairing as Cylindrical Shell </a:t>
            </a:r>
          </a:p>
        </p:txBody>
      </p:sp>
      <p:sp>
        <p:nvSpPr>
          <p:cNvPr id="31" name="Rectangle 6">
            <a:extLst>
              <a:ext uri="{FF2B5EF4-FFF2-40B4-BE49-F238E27FC236}">
                <a16:creationId xmlns:a16="http://schemas.microsoft.com/office/drawing/2014/main" id="{B4C5897B-265F-4C74-9FCF-0F891AE5A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6210" y="296998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64205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7818" y="173671"/>
            <a:ext cx="7238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6699"/>
                </a:solidFill>
                <a:latin typeface="Calibri"/>
                <a:ea typeface="ＭＳ Ｐゴシック" pitchFamily="34" charset="-128"/>
                <a:cs typeface="Calibri" pitchFamily="34" charset="0"/>
              </a:rPr>
              <a:t>Import Data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744CD6-E456-44C3-8614-74A445A3C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6839" y="178136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530563-666F-4496-B198-243BD6067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24" y="738801"/>
            <a:ext cx="11780952" cy="5619048"/>
          </a:xfrm>
          <a:prstGeom prst="rect">
            <a:avLst/>
          </a:prstGeom>
        </p:spPr>
      </p:pic>
      <p:sp>
        <p:nvSpPr>
          <p:cNvPr id="8" name="Oval 3">
            <a:extLst>
              <a:ext uri="{FF2B5EF4-FFF2-40B4-BE49-F238E27FC236}">
                <a16:creationId xmlns:a16="http://schemas.microsoft.com/office/drawing/2014/main" id="{D657FCA5-1742-4BF3-9964-A173A6443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2145" y="2635699"/>
            <a:ext cx="2197093" cy="345168"/>
          </a:xfrm>
          <a:prstGeom prst="ellipse">
            <a:avLst/>
          </a:prstGeom>
          <a:solidFill>
            <a:srgbClr val="FFFFFF">
              <a:alpha val="0"/>
            </a:srgbClr>
          </a:solidFill>
          <a:ln w="9525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81747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1071310"/>
            <a:ext cx="12192000" cy="0"/>
          </a:xfrm>
          <a:prstGeom prst="line">
            <a:avLst/>
          </a:prstGeom>
          <a:ln w="28575"/>
          <a:effectLst>
            <a:outerShdw blurRad="12700" dist="12700" dir="5400000" algn="ctr" rotWithShape="0">
              <a:schemeClr val="bg2">
                <a:lumMod val="75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07818" y="447688"/>
            <a:ext cx="7238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6699"/>
                </a:solidFill>
                <a:latin typeface="Calibri"/>
                <a:ea typeface="ＭＳ Ｐゴシック" pitchFamily="34" charset="-128"/>
                <a:cs typeface="Calibri" pitchFamily="34" charset="0"/>
              </a:rPr>
              <a:t>Import Sample Liftoff SPL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744CD6-E456-44C3-8614-74A445A3C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7462" y="406736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9034E7-BF9E-4C54-A3BF-AEBCB8085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429" y="1278685"/>
            <a:ext cx="9647619" cy="5400000"/>
          </a:xfrm>
          <a:prstGeom prst="rect">
            <a:avLst/>
          </a:prstGeom>
        </p:spPr>
      </p:pic>
      <p:sp>
        <p:nvSpPr>
          <p:cNvPr id="7" name="Oval 3">
            <a:extLst>
              <a:ext uri="{FF2B5EF4-FFF2-40B4-BE49-F238E27FC236}">
                <a16:creationId xmlns:a16="http://schemas.microsoft.com/office/drawing/2014/main" id="{F5573A40-191F-4BCE-AFBA-1490FAC86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659" y="2837580"/>
            <a:ext cx="4049486" cy="345168"/>
          </a:xfrm>
          <a:prstGeom prst="ellipse">
            <a:avLst/>
          </a:prstGeom>
          <a:solidFill>
            <a:srgbClr val="FFFFFF">
              <a:alpha val="0"/>
            </a:srgbClr>
          </a:solidFill>
          <a:ln w="9525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39131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1071310"/>
            <a:ext cx="12192000" cy="0"/>
          </a:xfrm>
          <a:prstGeom prst="line">
            <a:avLst/>
          </a:prstGeom>
          <a:ln w="28575"/>
          <a:effectLst>
            <a:outerShdw blurRad="12700" dist="12700" dir="5400000" algn="ctr" rotWithShape="0">
              <a:schemeClr val="bg2">
                <a:lumMod val="75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07818" y="447688"/>
            <a:ext cx="7238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6699"/>
                </a:solidFill>
                <a:latin typeface="Calibri"/>
                <a:ea typeface="ＭＳ Ｐゴシック" pitchFamily="34" charset="-128"/>
                <a:cs typeface="Calibri" pitchFamily="34" charset="0"/>
              </a:rPr>
              <a:t>Sample Liftoff SPL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744CD6-E456-44C3-8614-74A445A3C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7462" y="406736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69BD91-858F-4F8D-9869-8A7C9453E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306" y="1500186"/>
            <a:ext cx="5533501" cy="4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E6FF44-917A-4B57-979F-E8860D12473A}"/>
              </a:ext>
            </a:extLst>
          </p:cNvPr>
          <p:cNvSpPr txBox="1"/>
          <p:nvPr/>
        </p:nvSpPr>
        <p:spPr>
          <a:xfrm>
            <a:off x="6689565" y="1813173"/>
            <a:ext cx="3155079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dirty="0"/>
              <a:t>  </a:t>
            </a:r>
          </a:p>
          <a:p>
            <a:r>
              <a:rPr lang="en-US" sz="1650" dirty="0"/>
              <a:t>Array Name: </a:t>
            </a:r>
          </a:p>
          <a:p>
            <a:endParaRPr lang="en-US" sz="1650" dirty="0"/>
          </a:p>
          <a:p>
            <a:r>
              <a:rPr lang="en-US" sz="1650" dirty="0"/>
              <a:t>   </a:t>
            </a:r>
            <a:r>
              <a:rPr lang="en-US" sz="1650" dirty="0" err="1"/>
              <a:t>avionics_module_liftoff_spl</a:t>
            </a:r>
            <a:r>
              <a:rPr lang="en-US" sz="1650" dirty="0"/>
              <a:t>    </a:t>
            </a:r>
          </a:p>
          <a:p>
            <a:endParaRPr lang="en-US" sz="1650" dirty="0"/>
          </a:p>
          <a:p>
            <a:r>
              <a:rPr lang="en-US" sz="1650" dirty="0"/>
              <a:t>   units: f(Hz) &amp; SPL(dB)</a:t>
            </a:r>
          </a:p>
        </p:txBody>
      </p:sp>
    </p:spTree>
    <p:extLst>
      <p:ext uri="{BB962C8B-B14F-4D97-AF65-F5344CB8AC3E}">
        <p14:creationId xmlns:p14="http://schemas.microsoft.com/office/powerpoint/2010/main" val="18544005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1071310"/>
            <a:ext cx="12192000" cy="0"/>
          </a:xfrm>
          <a:prstGeom prst="line">
            <a:avLst/>
          </a:prstGeom>
          <a:ln w="28575"/>
          <a:effectLst>
            <a:outerShdw blurRad="12700" dist="12700" dir="5400000" algn="ctr" rotWithShape="0">
              <a:schemeClr val="bg2">
                <a:lumMod val="75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07818" y="447688"/>
            <a:ext cx="7238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 pitchFamily="34" charset="0"/>
              </a:rPr>
              <a:t>SEA Models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744CD6-E456-44C3-8614-74A445A3C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7462" y="406736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19A722-064C-4861-AD5F-BC336F036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552" y="1233268"/>
            <a:ext cx="9238095" cy="50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6008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1071310"/>
            <a:ext cx="12192000" cy="0"/>
          </a:xfrm>
          <a:prstGeom prst="line">
            <a:avLst/>
          </a:prstGeom>
          <a:ln w="28575"/>
          <a:effectLst>
            <a:outerShdw blurRad="12700" dist="12700" dir="5400000" algn="ctr" rotWithShape="0">
              <a:schemeClr val="bg2">
                <a:lumMod val="75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07818" y="447688"/>
            <a:ext cx="7238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 pitchFamily="34" charset="0"/>
              </a:rPr>
              <a:t>Cylindrical Shell &amp; Equipment Shelf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744CD6-E456-44C3-8614-74A445A3C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7462" y="406736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EED0EE-DE71-4837-B042-0C0486E44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864" y="1503016"/>
            <a:ext cx="8047619" cy="3685714"/>
          </a:xfrm>
          <a:prstGeom prst="rect">
            <a:avLst/>
          </a:prstGeom>
        </p:spPr>
      </p:pic>
      <p:sp>
        <p:nvSpPr>
          <p:cNvPr id="8" name="Oval 3">
            <a:extLst>
              <a:ext uri="{FF2B5EF4-FFF2-40B4-BE49-F238E27FC236}">
                <a16:creationId xmlns:a16="http://schemas.microsoft.com/office/drawing/2014/main" id="{4A2081AF-E568-466E-AA5D-53F2F38FC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5958" y="2410068"/>
            <a:ext cx="2998975" cy="345168"/>
          </a:xfrm>
          <a:prstGeom prst="ellipse">
            <a:avLst/>
          </a:prstGeom>
          <a:solidFill>
            <a:srgbClr val="FFFFFF">
              <a:alpha val="0"/>
            </a:srgbClr>
          </a:solidFill>
          <a:ln w="9525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40747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940682"/>
            <a:ext cx="12192000" cy="0"/>
          </a:xfrm>
          <a:prstGeom prst="line">
            <a:avLst/>
          </a:prstGeom>
          <a:ln w="28575"/>
          <a:effectLst>
            <a:outerShdw blurRad="12700" dist="12700" dir="5400000" algn="ctr" rotWithShape="0">
              <a:schemeClr val="bg2">
                <a:lumMod val="75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8112" y="421210"/>
            <a:ext cx="6625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SEA Cylindrical Shell &amp; Shelf Example Dialog Box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16875" y="6259818"/>
            <a:ext cx="85979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Options are available for the cylindrical shell and equipment shelf construction and geometry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EBE76A1-7AF5-4624-A0A8-CDF0FBFC7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6210" y="296998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A98D3D-5F5A-40EA-99EB-99FE0191B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02" y="1114536"/>
            <a:ext cx="10733333" cy="49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8866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673982"/>
            <a:ext cx="12192000" cy="0"/>
          </a:xfrm>
          <a:prstGeom prst="line">
            <a:avLst/>
          </a:prstGeom>
          <a:ln w="28575"/>
          <a:effectLst>
            <a:outerShdw blurRad="12700" dist="12700" dir="5400000" algn="ctr" rotWithShape="0">
              <a:schemeClr val="bg2">
                <a:lumMod val="75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7922" y="189254"/>
            <a:ext cx="4180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Cylindrical Shell Dialog Box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AED5976-6830-4EB4-BEF0-BAF205D21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8085" y="160670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1F5BFE0-5D66-4772-ADDB-B20523838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957" y="958695"/>
            <a:ext cx="8523809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3276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724782"/>
            <a:ext cx="12192000" cy="0"/>
          </a:xfrm>
          <a:prstGeom prst="line">
            <a:avLst/>
          </a:prstGeom>
          <a:ln w="28575"/>
          <a:effectLst>
            <a:outerShdw blurRad="12700" dist="12700" dir="5400000" algn="ctr" rotWithShape="0">
              <a:schemeClr val="bg2">
                <a:lumMod val="75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1953" y="189850"/>
            <a:ext cx="4180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Acoustic Cavity Dialog Box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76509" y="3619500"/>
            <a:ext cx="23935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Assume 50% of volume is filled by equipment or other structures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So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50% is empty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D4E30AAA-E6CE-4CB1-8D67-0DD0D4F5C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3088" y="189850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CD33C8-A659-47D2-9D46-4D6468FAD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53" y="1259715"/>
            <a:ext cx="8876190" cy="43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2742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762882"/>
            <a:ext cx="12192000" cy="0"/>
          </a:xfrm>
          <a:prstGeom prst="line">
            <a:avLst/>
          </a:prstGeom>
          <a:ln w="28575"/>
          <a:effectLst>
            <a:outerShdw blurRad="12700" dist="12700" dir="5400000" algn="ctr" rotWithShape="0">
              <a:schemeClr val="bg2">
                <a:lumMod val="75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9413" y="275502"/>
            <a:ext cx="50001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Annular Honeycomb Sandwich Dialog Box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CC22D35-A501-4659-8CD7-68E64347C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6838" y="193516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F0599B-405A-478B-B8AD-A550BD325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206" y="1102598"/>
            <a:ext cx="8323809" cy="52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10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965" y="1278685"/>
            <a:ext cx="10664785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006699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subsystems in SEA are finite, linear, elastic structures or fluid cavities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006699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a system with two subsystems, the energy flow is proportional to the acoustic or vibrational energies of the two subsystems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006699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Subsystem modes in each band must be uncoupled from one another or have equal energies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006699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Subsystems have small modal damping, equal for all modes in a given frequency band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006699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primary response is resonant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006699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Acoustical fields are diffuse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006699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Acoustic volumes have much higher modal density than the structures in models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006699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cylindrical shell behaves as a flat plate above its ring frequency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006699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Traditional SEA has assumed steady-state incoherent broadband random excitation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006699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Transient SEA methods have also been developed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006699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Boundary conditions become less relevant at higher frequencies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006699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circular plate has the same modal density as a rectangular plate of the same surface area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1071310"/>
            <a:ext cx="12192000" cy="0"/>
          </a:xfrm>
          <a:prstGeom prst="line">
            <a:avLst/>
          </a:prstGeom>
          <a:ln w="28575"/>
          <a:effectLst>
            <a:outerShdw blurRad="12700" dist="12700" dir="5400000" algn="ctr" rotWithShape="0">
              <a:schemeClr val="bg2">
                <a:lumMod val="75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07818" y="447688"/>
            <a:ext cx="3410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Some SEA Assumptions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4B255E-BDF1-4992-A77C-406275508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8714" y="447688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</a:p>
        </p:txBody>
      </p:sp>
    </p:spTree>
    <p:extLst>
      <p:ext uri="{BB962C8B-B14F-4D97-AF65-F5344CB8AC3E}">
        <p14:creationId xmlns:p14="http://schemas.microsoft.com/office/powerpoint/2010/main" val="17294232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955196"/>
            <a:ext cx="12192000" cy="0"/>
          </a:xfrm>
          <a:prstGeom prst="line">
            <a:avLst/>
          </a:prstGeom>
          <a:ln w="28575"/>
          <a:effectLst>
            <a:outerShdw blurRad="12700" dist="12700" dir="5400000" algn="ctr" rotWithShape="0">
              <a:schemeClr val="bg2">
                <a:lumMod val="75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38893" y="346035"/>
            <a:ext cx="2458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Modal Overlap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34050" y="1337037"/>
            <a:ext cx="6057900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1651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Each curve needs to be &gt; 1 for SEA per a rule-of-thumb</a:t>
            </a:r>
          </a:p>
          <a:p>
            <a:pPr marL="342900" marR="0" lvl="0" indent="-1651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Each curve reaches this value near 100 Hz</a:t>
            </a:r>
          </a:p>
          <a:p>
            <a:pPr marL="342900" marR="0" lvl="0" indent="-1651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Note that the Shell’s ring frequency is 870 Hz</a:t>
            </a:r>
          </a:p>
          <a:p>
            <a:pPr marL="342900" marR="0" lvl="0" indent="-1651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 the 800 Hz band will be the starting band for the energy, power and other response plots</a:t>
            </a:r>
          </a:p>
          <a:p>
            <a:pPr marL="342900" marR="0" lvl="0" indent="-1651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Modal overlap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19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8977843"/>
              </p:ext>
            </p:extLst>
          </p:nvPr>
        </p:nvGraphicFramePr>
        <p:xfrm>
          <a:off x="7251700" y="3662697"/>
          <a:ext cx="1155205" cy="352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3" imgW="660113" imgH="203112" progId="Equation.3">
                  <p:embed/>
                </p:oleObj>
              </mc:Choice>
              <mc:Fallback>
                <p:oleObj name="Equation" r:id="rId3" imgW="660113" imgH="203112" progId="Equation.3">
                  <p:embed/>
                  <p:pic>
                    <p:nvPicPr>
                      <p:cNvPr id="819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1700" y="3662697"/>
                        <a:ext cx="1155205" cy="35297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578600" y="4775200"/>
            <a:ext cx="378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800354"/>
              </p:ext>
            </p:extLst>
          </p:nvPr>
        </p:nvGraphicFramePr>
        <p:xfrm>
          <a:off x="6742887" y="4461763"/>
          <a:ext cx="3328036" cy="1066802"/>
        </p:xfrm>
        <a:graphic>
          <a:graphicData uri="http://schemas.openxmlformats.org/drawingml/2006/table">
            <a:tbl>
              <a:tblPr/>
              <a:tblGrid>
                <a:gridCol w="494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39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ourier New"/>
                        </a:rPr>
                        <a:t>Modal density (modes/Hz)</a:t>
                      </a:r>
                      <a:endParaRPr lang="en-US" sz="165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sym typeface="Symbol" panose="05050102010706020507" pitchFamily="18" charset="2"/>
                        </a:rPr>
                        <a:t>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ourier New"/>
                        </a:rPr>
                        <a:t>Total Loss factor</a:t>
                      </a:r>
                      <a:endParaRPr lang="en-US" sz="165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f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ourier New"/>
                        </a:rPr>
                        <a:t>Frequency (Hz)</a:t>
                      </a:r>
                      <a:endParaRPr lang="en-US" sz="165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87400" y="6223000"/>
            <a:ext cx="9893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J. Wijker, Random Vibrations in Spacecraft Structure Design, Springer, New York, 2009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1BA94C2A-E67C-4C36-BB28-0EE55AAA4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6210" y="296998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2F6828-7553-410B-99A8-8F8BADC77E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549" y="1337037"/>
            <a:ext cx="5533501" cy="4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263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955196"/>
            <a:ext cx="12192000" cy="0"/>
          </a:xfrm>
          <a:prstGeom prst="line">
            <a:avLst/>
          </a:prstGeom>
          <a:ln w="28575"/>
          <a:effectLst>
            <a:outerShdw blurRad="12700" dist="12700" dir="5400000" algn="ctr" rotWithShape="0">
              <a:schemeClr val="bg2">
                <a:lumMod val="75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43445" y="458391"/>
            <a:ext cx="5163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SPL Input &amp; Results, Liftoff Simulation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49988" y="1981695"/>
            <a:ext cx="4667542" cy="1638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External curve is taken from the author’s prediction for a certain launch vehicle years ago</a:t>
            </a: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en-US" sz="1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Was based on:  NASA SP-8072, Acoustic Loads Generated by the Propulsion System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ACEC0B0-F199-4C1C-B257-BC71B968D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6210" y="296998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07FFBC-A7CF-464F-B15F-F324FD93B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63" y="1227831"/>
            <a:ext cx="6774214" cy="467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2563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955196"/>
            <a:ext cx="12192000" cy="0"/>
          </a:xfrm>
          <a:prstGeom prst="line">
            <a:avLst/>
          </a:prstGeom>
          <a:ln w="28575"/>
          <a:effectLst>
            <a:outerShdw blurRad="12700" dist="12700" dir="5400000" algn="ctr" rotWithShape="0">
              <a:schemeClr val="bg2">
                <a:lumMod val="75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1935" y="374433"/>
            <a:ext cx="549365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Transmission Loss from Outside to Inside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11814" y="2146300"/>
            <a:ext cx="505948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actual transmission loss would be lower if the shell has any vents</a:t>
            </a:r>
          </a:p>
          <a:p>
            <a:pPr marL="342900" marR="0" lvl="0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en-US" sz="1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curve also accounts for the flanking noise as transmitted from the shelf, which is very low in this example</a:t>
            </a:r>
          </a:p>
          <a:p>
            <a:pPr marL="342900" marR="0" lvl="0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en-US" sz="1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Dip at the 2000 Hz critical frequency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390C558-5EC9-4055-A491-1F05247DF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6210" y="296998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A55BFE-04F9-4D43-A5F5-9B7A7E563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02" y="1357000"/>
            <a:ext cx="5533501" cy="4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474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955196"/>
            <a:ext cx="12192000" cy="0"/>
          </a:xfrm>
          <a:prstGeom prst="line">
            <a:avLst/>
          </a:prstGeom>
          <a:ln w="28575"/>
          <a:effectLst>
            <a:outerShdw blurRad="12700" dist="12700" dir="5400000" algn="ctr" rotWithShape="0">
              <a:schemeClr val="bg2">
                <a:lumMod val="75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98748" y="407224"/>
            <a:ext cx="1326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Energy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79460C-D6B4-4302-B57F-E35B97F66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6210" y="296998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BB3885-1D4D-41B4-B770-C1C925C1B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213" y="1357000"/>
            <a:ext cx="5533501" cy="4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2903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955196"/>
            <a:ext cx="12192000" cy="0"/>
          </a:xfrm>
          <a:prstGeom prst="line">
            <a:avLst/>
          </a:prstGeom>
          <a:ln w="28575"/>
          <a:effectLst>
            <a:outerShdw blurRad="12700" dist="12700" dir="5400000" algn="ctr" rotWithShape="0">
              <a:schemeClr val="bg2">
                <a:lumMod val="75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47025" y="388092"/>
            <a:ext cx="4180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Power Flow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86732" y="1993900"/>
            <a:ext cx="518296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21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Power flow depends on the modal densities, coupling loss factors and energies of the subsystem pair</a:t>
            </a:r>
          </a:p>
          <a:p>
            <a:pPr marL="2921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en-US" sz="1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921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shelf receives more power through its structural connection with the cylindrical shell than it does from the airborne noise in the cavity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AD1B106-9B52-4DE8-9DEE-B8005577D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6210" y="296998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FC06AB-3D8F-432F-96D3-FA1DF30E9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99" y="1420086"/>
            <a:ext cx="5842035" cy="437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399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955196"/>
            <a:ext cx="12192000" cy="0"/>
          </a:xfrm>
          <a:prstGeom prst="line">
            <a:avLst/>
          </a:prstGeom>
          <a:ln w="28575"/>
          <a:effectLst>
            <a:outerShdw blurRad="12700" dist="12700" dir="5400000" algn="ctr" rotWithShape="0">
              <a:schemeClr val="bg2">
                <a:lumMod val="75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9524" y="291420"/>
            <a:ext cx="4180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Modal Density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88590" y="3049368"/>
            <a:ext cx="4534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cylindrical shell curve reaches its peak near its ring frequency 870 Hz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2100163-3A69-4311-A7D0-E94AAB52F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6210" y="296998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CF411D-4D13-4342-8F44-57A67EFDB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060" y="1323415"/>
            <a:ext cx="5684122" cy="425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7696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955196"/>
            <a:ext cx="12192000" cy="0"/>
          </a:xfrm>
          <a:prstGeom prst="line">
            <a:avLst/>
          </a:prstGeom>
          <a:ln w="28575"/>
          <a:effectLst>
            <a:outerShdw blurRad="12700" dist="12700" dir="5400000" algn="ctr" rotWithShape="0">
              <a:schemeClr val="bg2">
                <a:lumMod val="75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7715" y="324867"/>
            <a:ext cx="4180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Radiation Efficiency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88258" y="1739900"/>
            <a:ext cx="5217942" cy="316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radiation efficiency  relates the radiated sound power to the spatially averaged vibration </a:t>
            </a:r>
            <a:b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1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Radiation efficiencies are needed for coupling loss factors between structure and air</a:t>
            </a:r>
          </a:p>
          <a:p>
            <a:pPr marL="2286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en-US" sz="1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cylindrical shell has two peaks </a:t>
            </a:r>
          </a:p>
          <a:p>
            <a:pPr marL="2286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en-US" sz="1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first is at the 870 ring frequency  </a:t>
            </a:r>
          </a:p>
          <a:p>
            <a:pPr marL="2286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en-US" sz="1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second is near its 1930 Hz critical frequency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E618F04-C093-41F4-A650-F8C9F4D0C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6210" y="296998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2E3757-27F4-4B01-A8A1-ED196D03B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33" y="1376060"/>
            <a:ext cx="5533501" cy="4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395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955196"/>
            <a:ext cx="12192000" cy="0"/>
          </a:xfrm>
          <a:prstGeom prst="line">
            <a:avLst/>
          </a:prstGeom>
          <a:ln w="28575"/>
          <a:effectLst>
            <a:outerShdw blurRad="12700" dist="12700" dir="5400000" algn="ctr" rotWithShape="0">
              <a:schemeClr val="bg2">
                <a:lumMod val="75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95283" y="326598"/>
            <a:ext cx="4180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Dissipation Loss Factors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02659" y="1559247"/>
            <a:ext cx="4266418" cy="3670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21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Loosely based on the author’s experience</a:t>
            </a:r>
          </a:p>
          <a:p>
            <a:pPr marL="2921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en-US" sz="1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921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Loss factor = 2X viscous damping ratio</a:t>
            </a:r>
          </a:p>
          <a:p>
            <a:pPr marL="2921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en-US" sz="1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921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Cylindrical Shell   2% damping</a:t>
            </a:r>
          </a:p>
          <a:p>
            <a:pPr marL="2921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en-US" sz="1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921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Equipment Shelf  2.5%  damping</a:t>
            </a:r>
          </a:p>
          <a:p>
            <a:pPr marL="2921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en-US" sz="1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921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Would be good idea to vary damping to “bound the problem”</a:t>
            </a:r>
          </a:p>
          <a:p>
            <a:pPr marL="2921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en-US" sz="1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921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Repeat when measured damping data becomes available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8CFD82-3B11-46F1-A03F-C24C58757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6210" y="296998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75305C-1417-4226-B9CC-5DE171F78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99" y="1559247"/>
            <a:ext cx="5533501" cy="4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9450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955196"/>
            <a:ext cx="12192000" cy="0"/>
          </a:xfrm>
          <a:prstGeom prst="line">
            <a:avLst/>
          </a:prstGeom>
          <a:ln w="28575"/>
          <a:effectLst>
            <a:outerShdw blurRad="12700" dist="12700" dir="5400000" algn="ctr" rotWithShape="0">
              <a:schemeClr val="bg2">
                <a:lumMod val="75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19034" y="445022"/>
            <a:ext cx="4180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Coupling Loss Factors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44862" y="2298700"/>
            <a:ext cx="4210538" cy="1638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strongest coupling occurs from the cylindrical shell to the shelf</a:t>
            </a:r>
          </a:p>
          <a:p>
            <a:pPr marL="2286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en-US" sz="1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Enforce reciprocity rule via modal density pairs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18C173A-14A7-4367-87B9-8ADD78E0D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6210" y="296998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51EE81-7E4E-43A8-B836-043E0CF9B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932" y="1357000"/>
            <a:ext cx="5533501" cy="4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2261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955196"/>
            <a:ext cx="12192000" cy="0"/>
          </a:xfrm>
          <a:prstGeom prst="line">
            <a:avLst/>
          </a:prstGeom>
          <a:ln w="28575"/>
          <a:effectLst>
            <a:outerShdw blurRad="12700" dist="12700" dir="5400000" algn="ctr" rotWithShape="0">
              <a:schemeClr val="bg2">
                <a:lumMod val="75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68069" y="373391"/>
            <a:ext cx="57748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Spatially Averaged Acceleration PSD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27408" y="2183410"/>
            <a:ext cx="4864491" cy="1577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velocity is calculated from the energy</a:t>
            </a:r>
          </a:p>
          <a:p>
            <a:pPr marL="2286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acceleration is calculate from the velocity</a:t>
            </a:r>
          </a:p>
          <a:p>
            <a:pPr marL="2286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results are plausible in terms of the author’s experience analyzing flight accelerometer data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F7AEA35-AE51-43AA-858E-DCD3AF68F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6210" y="296998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22AD36-F5B1-4CD5-A945-D319BA143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1" y="1357000"/>
            <a:ext cx="5533501" cy="4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618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1071310"/>
            <a:ext cx="12192000" cy="0"/>
          </a:xfrm>
          <a:prstGeom prst="line">
            <a:avLst/>
          </a:prstGeom>
          <a:ln w="28575"/>
          <a:effectLst>
            <a:outerShdw blurRad="12700" dist="12700" dir="5400000" algn="ctr" rotWithShape="0">
              <a:schemeClr val="bg2">
                <a:lumMod val="75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07818" y="447688"/>
            <a:ext cx="5421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6699"/>
                </a:solidFill>
                <a:latin typeface="Calibri"/>
              </a:rPr>
              <a:t>Power Flow for One System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6123B7-686C-4890-A05C-6AE6727B9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2464" y="406736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3986086-08DE-4154-AFD0-3B06959BA017}"/>
              </a:ext>
            </a:extLst>
          </p:cNvPr>
          <p:cNvGrpSpPr/>
          <p:nvPr/>
        </p:nvGrpSpPr>
        <p:grpSpPr>
          <a:xfrm>
            <a:off x="637629" y="1867889"/>
            <a:ext cx="3328729" cy="578428"/>
            <a:chOff x="0" y="0"/>
            <a:chExt cx="2556510" cy="5334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93E6F6F-8D2B-41ED-8212-51332B7C24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350" y="0"/>
              <a:ext cx="561975" cy="5334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6" name="Text Box 12">
              <a:extLst>
                <a:ext uri="{FF2B5EF4-FFF2-40B4-BE49-F238E27FC236}">
                  <a16:creationId xmlns:a16="http://schemas.microsoft.com/office/drawing/2014/main" id="{C3F69C6C-4E82-4E10-8952-8C1864DCB7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7625"/>
              <a:ext cx="565785" cy="355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7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sym typeface="Symbol" panose="05050102010706020507" pitchFamily="18" charset="2"/>
                </a:rPr>
                <a:t></a:t>
              </a:r>
              <a:r>
                <a: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100" baseline="-25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in</a:t>
              </a:r>
              <a:endParaRPr lang="en-US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Text Box 75">
              <a:extLst>
                <a:ext uri="{FF2B5EF4-FFF2-40B4-BE49-F238E27FC236}">
                  <a16:creationId xmlns:a16="http://schemas.microsoft.com/office/drawing/2014/main" id="{3DC2B060-1EEF-43F7-91C4-B214256FDF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5950" y="47625"/>
              <a:ext cx="670560" cy="355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7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sym typeface="Symbol" panose="05050102010706020507" pitchFamily="18" charset="2"/>
                </a:rPr>
                <a:t></a:t>
              </a:r>
              <a:r>
                <a:rPr lang="en-US" sz="1600" baseline="-25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100" baseline="-250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diss</a:t>
              </a:r>
              <a:endParaRPr lang="en-US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8" name="AutoShape 11">
              <a:extLst>
                <a:ext uri="{FF2B5EF4-FFF2-40B4-BE49-F238E27FC236}">
                  <a16:creationId xmlns:a16="http://schemas.microsoft.com/office/drawing/2014/main" id="{C9342F42-4BFA-4A8A-ADDF-6326A722534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>
              <a:off x="695325" y="104775"/>
              <a:ext cx="635" cy="37147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1">
              <a:extLst>
                <a:ext uri="{FF2B5EF4-FFF2-40B4-BE49-F238E27FC236}">
                  <a16:creationId xmlns:a16="http://schemas.microsoft.com/office/drawing/2014/main" id="{8AC6B124-D61D-4A38-9C59-86487AB4A56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>
              <a:off x="1638300" y="104775"/>
              <a:ext cx="635" cy="37147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Text Box 2">
              <a:extLst>
                <a:ext uri="{FF2B5EF4-FFF2-40B4-BE49-F238E27FC236}">
                  <a16:creationId xmlns:a16="http://schemas.microsoft.com/office/drawing/2014/main" id="{214BF099-F5C9-42BF-B2F9-AA7AB0AF19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1872" y="82034"/>
              <a:ext cx="342900" cy="32639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7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AD925F7-474C-4A3F-9A39-38E186ED4BF7}"/>
              </a:ext>
            </a:extLst>
          </p:cNvPr>
          <p:cNvSpPr txBox="1"/>
          <p:nvPr/>
        </p:nvSpPr>
        <p:spPr>
          <a:xfrm>
            <a:off x="4833256" y="1508781"/>
            <a:ext cx="658963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006699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velocity-power equation is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006699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endParaRPr lang="en-US" sz="1650" dirty="0">
              <a:solidFill>
                <a:prstClr val="black"/>
              </a:solidFill>
              <a:latin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006699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endParaRPr kumimoji="0" lang="en-US" sz="1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006699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endParaRPr lang="en-US" sz="1650" dirty="0">
              <a:solidFill>
                <a:prstClr val="black"/>
              </a:solidFill>
              <a:latin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006699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en-US" sz="1650" dirty="0">
                <a:solidFill>
                  <a:prstClr val="black"/>
                </a:solidFill>
                <a:latin typeface="Calibri"/>
              </a:rPr>
              <a:t>The left hand side of the equation represents dissipated power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006699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calculation is typically performed in one-third octave bands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006699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en-US" sz="1650" dirty="0">
                <a:solidFill>
                  <a:prstClr val="black"/>
                </a:solidFill>
                <a:latin typeface="Calibri"/>
              </a:rPr>
              <a:t>The loss factor is twice the viscous damping ratio:    </a:t>
            </a:r>
            <a:r>
              <a:rPr lang="en-US" sz="1650" dirty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 = 2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006699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anose="05050102010706020507" pitchFamily="18" charset="2"/>
              </a:rPr>
              <a:t>A challenging prerequisite </a:t>
            </a:r>
            <a:r>
              <a:rPr lang="en-US" sz="1650" dirty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for vibroacoustic analysis is to convert the liftoff sound pressure level and the ascent fluctuating pressure level into corresponding power levels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006699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en-US" sz="1650" dirty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See  T. Irvine, Statistical Energy Analysis Parameters, Revision X, Vibrationdata, 2018  </a:t>
            </a:r>
            <a:endParaRPr kumimoji="0" lang="en-US" sz="1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F4BF80B-5131-42BC-B774-295FDAFE4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7022" y="2082949"/>
            <a:ext cx="1470204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9F1855DF-9FA6-4EF0-9A14-039FACFF8B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622637"/>
              </p:ext>
            </p:extLst>
          </p:nvPr>
        </p:nvGraphicFramePr>
        <p:xfrm>
          <a:off x="5628904" y="2157103"/>
          <a:ext cx="1715943" cy="562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Equation" r:id="rId3" imgW="1269720" imgH="393480" progId="Equation.DSMT4">
                  <p:embed/>
                </p:oleObj>
              </mc:Choice>
              <mc:Fallback>
                <p:oleObj name="Equation" r:id="rId3" imgW="126972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8904" y="2157103"/>
                        <a:ext cx="1715943" cy="5627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DB59E240-8AA5-4DC2-BA1A-7C44A1E087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755900"/>
              </p:ext>
            </p:extLst>
          </p:nvPr>
        </p:nvGraphicFramePr>
        <p:xfrm>
          <a:off x="541762" y="3025733"/>
          <a:ext cx="3975208" cy="2014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6372">
                  <a:extLst>
                    <a:ext uri="{9D8B030D-6E8A-4147-A177-3AD203B41FA5}">
                      <a16:colId xmlns:a16="http://schemas.microsoft.com/office/drawing/2014/main" val="3678364942"/>
                    </a:ext>
                  </a:extLst>
                </a:gridCol>
                <a:gridCol w="3158836">
                  <a:extLst>
                    <a:ext uri="{9D8B030D-6E8A-4147-A177-3AD203B41FA5}">
                      <a16:colId xmlns:a16="http://schemas.microsoft.com/office/drawing/2014/main" val="1369231587"/>
                    </a:ext>
                  </a:extLst>
                </a:gridCol>
              </a:tblGrid>
              <a:tr h="40282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Mass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000749"/>
                  </a:ext>
                </a:extLst>
              </a:tr>
              <a:tr h="40282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ym typeface="Symbol" panose="05050102010706020507" pitchFamily="18" charset="2"/>
                        </a:rPr>
                        <a:t>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Loss factor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5461176"/>
                  </a:ext>
                </a:extLst>
              </a:tr>
              <a:tr h="40282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ym typeface="Symbol" panose="05050102010706020507" pitchFamily="18" charset="2"/>
                        </a:rPr>
                        <a:t></a:t>
                      </a:r>
                      <a:r>
                        <a:rPr lang="en-US" sz="21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in</a:t>
                      </a:r>
                      <a:endParaRPr lang="en-US" sz="21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Power input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754534"/>
                  </a:ext>
                </a:extLst>
              </a:tr>
              <a:tr h="40282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&lt; 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baseline="30000" dirty="0"/>
                        <a:t> </a:t>
                      </a:r>
                      <a:r>
                        <a:rPr lang="en-US" dirty="0"/>
                        <a:t>&gt;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Spatial average mean velocity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1689042"/>
                  </a:ext>
                </a:extLst>
              </a:tr>
              <a:tr h="40282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ym typeface="Symbol" panose="05050102010706020507" pitchFamily="18" charset="2"/>
                        </a:rPr>
                        <a:t>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Angular frequency (rad/sec)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193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51456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955196"/>
            <a:ext cx="12192000" cy="0"/>
          </a:xfrm>
          <a:prstGeom prst="line">
            <a:avLst/>
          </a:prstGeom>
          <a:ln w="28575"/>
          <a:effectLst>
            <a:outerShdw blurRad="12700" dist="12700" dir="5400000" algn="ctr" rotWithShape="0">
              <a:schemeClr val="bg2">
                <a:lumMod val="75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83409" y="324922"/>
            <a:ext cx="4180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Acceleration PSD Comparison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8934" y="1790700"/>
            <a:ext cx="5382065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SEA method accounts for the critical frequency effect near 2000 Hz</a:t>
            </a:r>
          </a:p>
          <a:p>
            <a:pPr marL="2286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Franken method is an extrapolation technique based on historical data </a:t>
            </a:r>
          </a:p>
          <a:p>
            <a:pPr marL="2286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Damping effects are included as a variable in SEA</a:t>
            </a:r>
          </a:p>
          <a:p>
            <a:pPr marL="2286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Franken method includes undocumented damping from its historical database  </a:t>
            </a:r>
          </a:p>
          <a:p>
            <a:pPr marL="2286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Each of the two methods has its strengths and weaknesses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5370F4A-AC94-4423-ABCA-8C9B8DDB6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6210" y="296998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C1BD35-0676-4F94-AC1F-5F8FAC8F7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1" y="1322985"/>
            <a:ext cx="5533501" cy="4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3810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1071310"/>
            <a:ext cx="12192000" cy="0"/>
          </a:xfrm>
          <a:prstGeom prst="line">
            <a:avLst/>
          </a:prstGeom>
          <a:ln w="28575"/>
          <a:effectLst>
            <a:outerShdw blurRad="12700" dist="12700" dir="5400000" algn="ctr" rotWithShape="0">
              <a:schemeClr val="bg2">
                <a:lumMod val="75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07818" y="447688"/>
            <a:ext cx="7238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6699"/>
                </a:solidFill>
                <a:latin typeface="Calibri"/>
                <a:ea typeface="ＭＳ Ｐゴシック" pitchFamily="34" charset="-128"/>
                <a:cs typeface="Calibri" pitchFamily="34" charset="0"/>
              </a:rPr>
              <a:t>Launch Vehicle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 pitchFamily="34" charset="0"/>
              </a:rPr>
              <a:t>Example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744CD6-E456-44C3-8614-74A445A3C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7462" y="406736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5160B2-29A7-4A21-B785-0E96C9BB8AE1}"/>
              </a:ext>
            </a:extLst>
          </p:cNvPr>
          <p:cNvSpPr txBox="1"/>
          <p:nvPr/>
        </p:nvSpPr>
        <p:spPr>
          <a:xfrm>
            <a:off x="3663123" y="2019095"/>
            <a:ext cx="5296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Payload </a:t>
            </a:r>
            <a:r>
              <a:rPr lang="en-US" sz="2000" i="1" dirty="0">
                <a:solidFill>
                  <a:prstClr val="black"/>
                </a:solidFill>
              </a:rPr>
              <a:t>F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airing </a:t>
            </a:r>
            <a:r>
              <a:rPr lang="en-US" sz="2000" i="1" dirty="0">
                <a:solidFill>
                  <a:prstClr val="black"/>
                </a:solidFill>
              </a:rPr>
              <a:t>A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coustical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2000" i="1" dirty="0">
                <a:solidFill>
                  <a:prstClr val="black"/>
                </a:solidFill>
              </a:rPr>
              <a:t>Transmission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FE6380-B777-4F53-A4D1-E3CFDFA71FA2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2598" y="1278685"/>
            <a:ext cx="1451429" cy="4804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79794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1071310"/>
            <a:ext cx="12192000" cy="0"/>
          </a:xfrm>
          <a:prstGeom prst="line">
            <a:avLst/>
          </a:prstGeom>
          <a:ln w="28575"/>
          <a:effectLst>
            <a:outerShdw blurRad="12700" dist="12700" dir="5400000" algn="ctr" rotWithShape="0">
              <a:schemeClr val="bg2">
                <a:lumMod val="75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07818" y="447688"/>
            <a:ext cx="7238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 pitchFamily="34" charset="0"/>
              </a:rPr>
              <a:t>Some Formulas for Noise Reduction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744CD6-E456-44C3-8614-74A445A3C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7462" y="406736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graphicFrame>
        <p:nvGraphicFramePr>
          <p:cNvPr id="8" name="Object 6">
            <a:extLst>
              <a:ext uri="{FF2B5EF4-FFF2-40B4-BE49-F238E27FC236}">
                <a16:creationId xmlns:a16="http://schemas.microsoft.com/office/drawing/2014/main" id="{ED7E5AFE-DADD-463D-A957-FD7757AAF6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2308219"/>
              </p:ext>
            </p:extLst>
          </p:nvPr>
        </p:nvGraphicFramePr>
        <p:xfrm>
          <a:off x="6904183" y="1760085"/>
          <a:ext cx="2119501" cy="60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" name="Equation" r:id="rId3" imgW="1523880" imgH="431640" progId="Equation.DSMT4">
                  <p:embed/>
                </p:oleObj>
              </mc:Choice>
              <mc:Fallback>
                <p:oleObj name="Equation" r:id="rId3" imgW="1523880" imgH="431640" progId="Equation.DSMT4">
                  <p:embed/>
                  <p:pic>
                    <p:nvPicPr>
                      <p:cNvPr id="6656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4183" y="1760085"/>
                        <a:ext cx="2119501" cy="60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48100AB-41C9-4F11-9630-A1E2F8962B94}"/>
              </a:ext>
            </a:extLst>
          </p:cNvPr>
          <p:cNvGraphicFramePr>
            <a:graphicFrameLocks noGrp="1"/>
          </p:cNvGraphicFramePr>
          <p:nvPr/>
        </p:nvGraphicFramePr>
        <p:xfrm>
          <a:off x="775856" y="1187130"/>
          <a:ext cx="8546274" cy="455624"/>
        </p:xfrm>
        <a:graphic>
          <a:graphicData uri="http://schemas.openxmlformats.org/drawingml/2006/table">
            <a:tbl>
              <a:tblPr/>
              <a:tblGrid>
                <a:gridCol w="4878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7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562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The average transmission coefficient 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  <a:sym typeface="Symbol"/>
                        </a:rPr>
                        <a:t></a:t>
                      </a:r>
                      <a:r>
                        <a:rPr lang="en-US" sz="1800" baseline="-25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Symbol"/>
                        </a:rPr>
                        <a:t>ave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is   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                             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The Noise Reduction 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NR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is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F9DDF95-9636-42D8-9F71-B4CB038170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421346"/>
              </p:ext>
            </p:extLst>
          </p:nvPr>
        </p:nvGraphicFramePr>
        <p:xfrm>
          <a:off x="933324" y="2612572"/>
          <a:ext cx="3983060" cy="1889760"/>
        </p:xfrm>
        <a:graphic>
          <a:graphicData uri="http://schemas.openxmlformats.org/drawingml/2006/table">
            <a:tbl>
              <a:tblPr/>
              <a:tblGrid>
                <a:gridCol w="7241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8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f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Frequency (Hz)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V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Volume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Speed of sound, interior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Fairing surface area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</a:t>
                      </a:r>
                      <a:r>
                        <a:rPr lang="en-US" sz="1700" baseline="-25000" dirty="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blanket</a:t>
                      </a:r>
                      <a:endParaRPr lang="en-US" sz="1700" baseline="-25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Blanket transmission coefficient from insertion loss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1EBDAAB-34A0-4BCC-876B-38D1DA01447D}"/>
              </a:ext>
            </a:extLst>
          </p:cNvPr>
          <p:cNvGraphicFramePr>
            <a:graphicFrameLocks noGrp="1"/>
          </p:cNvGraphicFramePr>
          <p:nvPr/>
        </p:nvGraphicFramePr>
        <p:xfrm>
          <a:off x="5946321" y="2777125"/>
          <a:ext cx="5215164" cy="3666783"/>
        </p:xfrm>
        <a:graphic>
          <a:graphicData uri="http://schemas.openxmlformats.org/drawingml/2006/table">
            <a:tbl>
              <a:tblPr/>
              <a:tblGrid>
                <a:gridCol w="1062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2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Calibri"/>
                          <a:ea typeface="Calibri"/>
                          <a:cs typeface="Times New Roman"/>
                        </a:rPr>
                        <a:t>Coupling loss factor, interior to exterior (mass law)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Calibri"/>
                          <a:ea typeface="Calibri"/>
                          <a:cs typeface="Times New Roman"/>
                        </a:rPr>
                        <a:t>Coupling loss factor, fairing to interior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Calibri"/>
                          <a:ea typeface="Calibri"/>
                          <a:cs typeface="Times New Roman"/>
                        </a:rPr>
                        <a:t>Coupling loss factor, fairing to exterior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Calibri"/>
                          <a:ea typeface="Calibri"/>
                          <a:cs typeface="Times New Roman"/>
                        </a:rPr>
                        <a:t>Dissipation loss factor, fairing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89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  <a:sym typeface="Symbol"/>
                        </a:rPr>
                        <a:t>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Calibri"/>
                          <a:ea typeface="Calibri"/>
                          <a:cs typeface="Times New Roman"/>
                        </a:rPr>
                        <a:t>Average absorption coefficient, as calculated from the area-weighted section absorption coefficients for the case of added blankets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89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Calibri"/>
                          <a:ea typeface="Calibri"/>
                          <a:cs typeface="Times New Roman"/>
                        </a:rPr>
                        <a:t>Ratio of surface area covered by blankets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F6E80776-ABB1-4561-80BD-8CEA74AA3361}"/>
              </a:ext>
            </a:extLst>
          </p:cNvPr>
          <p:cNvSpPr txBox="1"/>
          <p:nvPr/>
        </p:nvSpPr>
        <p:spPr>
          <a:xfrm>
            <a:off x="414317" y="4734342"/>
            <a:ext cx="5321465" cy="190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50" u="sng" dirty="0"/>
              <a:t>References</a:t>
            </a:r>
            <a:br>
              <a:rPr lang="en-US" sz="1450" u="sng" dirty="0"/>
            </a:br>
            <a:endParaRPr lang="en-US" sz="1450" dirty="0"/>
          </a:p>
          <a:p>
            <a:pPr marL="342900" lvl="0" indent="-342900">
              <a:buFont typeface="+mj-lt"/>
              <a:buAutoNum type="arabicPeriod"/>
            </a:pPr>
            <a:r>
              <a:rPr lang="en-US" sz="1450" dirty="0"/>
              <a:t>NASA-HDBK-7005 Dynamic Environmental Criteria, 2001.  Equations (4.36) &amp; (4.41)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50" dirty="0"/>
              <a:t>K. Weissman, M. McNelis, W. Pordan, Implementation of Acoustic Blankets in Energy Analysis Methods with Application to the Atlas Payload Fairing, Journal of the IES, July, 1994.</a:t>
            </a:r>
          </a:p>
          <a:p>
            <a:pPr marL="342900" lvl="0" indent="-342900">
              <a:buFont typeface="+mj-lt"/>
              <a:buAutoNum type="arabicPeriod"/>
            </a:pPr>
            <a:endParaRPr lang="en-US" sz="1600" dirty="0"/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ED616831-C655-4AC8-AA7C-90A82A2ECC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89648" y="2806928"/>
          <a:ext cx="685153" cy="415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name="Equation" r:id="rId5" imgW="419040" imgH="253800" progId="Equation.DSMT4">
                  <p:embed/>
                </p:oleObj>
              </mc:Choice>
              <mc:Fallback>
                <p:oleObj name="Equation" r:id="rId5" imgW="419040" imgH="253800" progId="Equation.DSMT4">
                  <p:embed/>
                  <p:pic>
                    <p:nvPicPr>
                      <p:cNvPr id="6657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9648" y="2806928"/>
                        <a:ext cx="685153" cy="4152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2DD537A2-EDF6-44EE-9B94-D5789A7CD7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83298" y="3343955"/>
          <a:ext cx="779937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Equation" r:id="rId7" imgW="431640" imgH="253800" progId="Equation.DSMT4">
                  <p:embed/>
                </p:oleObj>
              </mc:Choice>
              <mc:Fallback>
                <p:oleObj name="Equation" r:id="rId7" imgW="431640" imgH="253800" progId="Equation.DSMT4">
                  <p:embed/>
                  <p:pic>
                    <p:nvPicPr>
                      <p:cNvPr id="6657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3298" y="3343955"/>
                        <a:ext cx="779937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B1F512F1-D634-4389-9C9D-68B6C7B6C7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57685" y="3939041"/>
          <a:ext cx="773567" cy="429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" name="Equation" r:id="rId9" imgW="457200" imgH="253800" progId="Equation.DSMT4">
                  <p:embed/>
                </p:oleObj>
              </mc:Choice>
              <mc:Fallback>
                <p:oleObj name="Equation" r:id="rId9" imgW="457200" imgH="253800" progId="Equation.DSMT4">
                  <p:embed/>
                  <p:pic>
                    <p:nvPicPr>
                      <p:cNvPr id="6657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7685" y="3939041"/>
                        <a:ext cx="773567" cy="4297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662A997E-2B7F-4F3F-AD67-84350255EE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50427" y="4482418"/>
          <a:ext cx="602584" cy="408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2" name="Equation" r:id="rId11" imgW="355320" imgH="241200" progId="Equation.DSMT4">
                  <p:embed/>
                </p:oleObj>
              </mc:Choice>
              <mc:Fallback>
                <p:oleObj name="Equation" r:id="rId11" imgW="355320" imgH="241200" progId="Equation.DSMT4">
                  <p:embed/>
                  <p:pic>
                    <p:nvPicPr>
                      <p:cNvPr id="6657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0427" y="4482418"/>
                        <a:ext cx="602584" cy="4088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98EF8181-0E21-4C19-B5F8-AD60033D73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" y="1662545"/>
          <a:ext cx="4953708" cy="760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" name="Equation" r:id="rId13" imgW="3479800" imgH="533400" progId="Equation.DSMT4">
                  <p:embed/>
                </p:oleObj>
              </mc:Choice>
              <mc:Fallback>
                <p:oleObj name="Equation" r:id="rId13" imgW="3479800" imgH="533400" progId="Equation.DSMT4">
                  <p:embed/>
                  <p:pic>
                    <p:nvPicPr>
                      <p:cNvPr id="6657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662545"/>
                        <a:ext cx="4953708" cy="7600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86335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1071310"/>
            <a:ext cx="12192000" cy="0"/>
          </a:xfrm>
          <a:prstGeom prst="line">
            <a:avLst/>
          </a:prstGeom>
          <a:ln w="28575"/>
          <a:effectLst>
            <a:outerShdw blurRad="12700" dist="12700" dir="5400000" algn="ctr" rotWithShape="0">
              <a:schemeClr val="bg2">
                <a:lumMod val="75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07818" y="447688"/>
            <a:ext cx="7238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 pitchFamily="34" charset="0"/>
              </a:rPr>
              <a:t>Payload Fill Factor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744CD6-E456-44C3-8614-74A445A3C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7462" y="406736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48B47E-9601-4C95-8AD3-71D9140DF980}"/>
              </a:ext>
            </a:extLst>
          </p:cNvPr>
          <p:cNvSpPr txBox="1"/>
          <p:nvPr/>
        </p:nvSpPr>
        <p:spPr>
          <a:xfrm>
            <a:off x="1272662" y="536286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dirty="0"/>
              <a:t>Reference:  NASA-HDBK-7005 Dynamic Environmental Criteria, 2001.  </a:t>
            </a:r>
            <a:r>
              <a:rPr lang="en-US" sz="1650" dirty="0" err="1"/>
              <a:t>Eq</a:t>
            </a:r>
            <a:r>
              <a:rPr lang="en-US" sz="1650" dirty="0"/>
              <a:t> (4.46)</a:t>
            </a:r>
          </a:p>
          <a:p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D07C2CC-6C9C-4CCD-A785-71FCABB160C6}"/>
              </a:ext>
            </a:extLst>
          </p:cNvPr>
          <p:cNvGraphicFramePr>
            <a:graphicFrameLocks noGrp="1"/>
          </p:cNvGraphicFramePr>
          <p:nvPr/>
        </p:nvGraphicFramePr>
        <p:xfrm>
          <a:off x="515258" y="1936930"/>
          <a:ext cx="5203371" cy="2560320"/>
        </p:xfrm>
        <a:graphic>
          <a:graphicData uri="http://schemas.openxmlformats.org/drawingml/2006/table">
            <a:tbl>
              <a:tblPr/>
              <a:tblGrid>
                <a:gridCol w="634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69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f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Frequency (Hz)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en-US" sz="2100" baseline="-25000" dirty="0" err="1">
                          <a:latin typeface="Times New Roman"/>
                          <a:ea typeface="Calibri"/>
                          <a:cs typeface="Times New Roman"/>
                        </a:rPr>
                        <a:t>r</a:t>
                      </a:r>
                      <a:endParaRPr lang="en-US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Arial"/>
                        </a:rPr>
                        <a:t>Ratio of acoustic volume inside fairing or with and without the payload present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Clearance between fairing inner wall and the payload exterior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Speed of sound in the acoustical volume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F32FA350-7213-408E-8782-123716A49069}"/>
              </a:ext>
            </a:extLst>
          </p:cNvPr>
          <p:cNvSpPr/>
          <p:nvPr/>
        </p:nvSpPr>
        <p:spPr>
          <a:xfrm>
            <a:off x="6679838" y="1342962"/>
            <a:ext cx="1925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The fill factor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FF</a:t>
            </a:r>
            <a:r>
              <a:rPr lang="en-US" dirty="0"/>
              <a:t> is</a:t>
            </a:r>
          </a:p>
        </p:txBody>
      </p:sp>
      <p:graphicFrame>
        <p:nvGraphicFramePr>
          <p:cNvPr id="12" name="Object 2">
            <a:extLst>
              <a:ext uri="{FF2B5EF4-FFF2-40B4-BE49-F238E27FC236}">
                <a16:creationId xmlns:a16="http://schemas.microsoft.com/office/drawing/2014/main" id="{96BDD89D-4ACD-4919-A0B5-B4CBA7C197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421764"/>
              </p:ext>
            </p:extLst>
          </p:nvPr>
        </p:nvGraphicFramePr>
        <p:xfrm>
          <a:off x="6795406" y="2072142"/>
          <a:ext cx="3756290" cy="1486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Equation" r:id="rId3" imgW="2374560" imgH="939600" progId="Equation.DSMT4">
                  <p:embed/>
                </p:oleObj>
              </mc:Choice>
              <mc:Fallback>
                <p:oleObj name="Equation" r:id="rId3" imgW="2374560" imgH="939600" progId="Equation.DSMT4">
                  <p:embed/>
                  <p:pic>
                    <p:nvPicPr>
                      <p:cNvPr id="6349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5406" y="2072142"/>
                        <a:ext cx="3756290" cy="14864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39568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1071310"/>
            <a:ext cx="12192000" cy="0"/>
          </a:xfrm>
          <a:prstGeom prst="line">
            <a:avLst/>
          </a:prstGeom>
          <a:ln w="28575"/>
          <a:effectLst>
            <a:outerShdw blurRad="12700" dist="12700" dir="5400000" algn="ctr" rotWithShape="0">
              <a:schemeClr val="bg2">
                <a:lumMod val="75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07818" y="447688"/>
            <a:ext cx="3410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6699"/>
                </a:solidFill>
                <a:latin typeface="Calibri"/>
                <a:ea typeface="ＭＳ Ｐゴシック" pitchFamily="34" charset="-128"/>
                <a:cs typeface="Calibri" pitchFamily="34" charset="0"/>
              </a:rPr>
              <a:t>Vibrationdata GUI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744CD6-E456-44C3-8614-74A445A3C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7462" y="406736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584624-711C-4D5C-87AF-5D715EBF4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28" y="1116727"/>
            <a:ext cx="11657143" cy="5600000"/>
          </a:xfrm>
          <a:prstGeom prst="rect">
            <a:avLst/>
          </a:prstGeom>
        </p:spPr>
      </p:pic>
      <p:sp>
        <p:nvSpPr>
          <p:cNvPr id="7" name="Oval 2">
            <a:extLst>
              <a:ext uri="{FF2B5EF4-FFF2-40B4-BE49-F238E27FC236}">
                <a16:creationId xmlns:a16="http://schemas.microsoft.com/office/drawing/2014/main" id="{08845D78-8113-4D63-A314-45B293FCF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1223" y="2883200"/>
            <a:ext cx="2356239" cy="382134"/>
          </a:xfrm>
          <a:prstGeom prst="ellipse">
            <a:avLst/>
          </a:prstGeom>
          <a:solidFill>
            <a:srgbClr val="FFFFFF">
              <a:alpha val="0"/>
            </a:srgbClr>
          </a:solidFill>
          <a:ln w="9525">
            <a:solidFill>
              <a:srgbClr val="006699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0787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C1FA8E8A-46D8-4C0D-9BDA-0041AA402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8080" y="407292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59112E4-6E1A-4108-81E8-E129F56AAD2F}"/>
              </a:ext>
            </a:extLst>
          </p:cNvPr>
          <p:cNvCxnSpPr/>
          <p:nvPr/>
        </p:nvCxnSpPr>
        <p:spPr>
          <a:xfrm>
            <a:off x="442856" y="1047184"/>
            <a:ext cx="11306287" cy="0"/>
          </a:xfrm>
          <a:prstGeom prst="line">
            <a:avLst/>
          </a:prstGeom>
          <a:ln w="317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2139DF5-70F0-4389-836F-E8CF3C55BF19}"/>
              </a:ext>
            </a:extLst>
          </p:cNvPr>
          <p:cNvSpPr txBox="1"/>
          <p:nvPr/>
        </p:nvSpPr>
        <p:spPr>
          <a:xfrm>
            <a:off x="442856" y="481427"/>
            <a:ext cx="64503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6699"/>
                </a:solidFill>
              </a:rPr>
              <a:t>SEA Model, Simple Launch Vehicle Fairing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A49CE3-BCA2-4994-A9CE-D459C7CEF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856" y="1376573"/>
            <a:ext cx="11514286" cy="5000000"/>
          </a:xfrm>
          <a:prstGeom prst="rect">
            <a:avLst/>
          </a:prstGeom>
        </p:spPr>
      </p:pic>
      <p:sp>
        <p:nvSpPr>
          <p:cNvPr id="8" name="Oval 2">
            <a:extLst>
              <a:ext uri="{FF2B5EF4-FFF2-40B4-BE49-F238E27FC236}">
                <a16:creationId xmlns:a16="http://schemas.microsoft.com/office/drawing/2014/main" id="{3B1627A8-6E6D-4EC5-831D-DB52A9388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616" y="2926550"/>
            <a:ext cx="3148538" cy="382134"/>
          </a:xfrm>
          <a:prstGeom prst="ellipse">
            <a:avLst/>
          </a:prstGeom>
          <a:solidFill>
            <a:srgbClr val="FFFFFF">
              <a:alpha val="0"/>
            </a:srgbClr>
          </a:solidFill>
          <a:ln w="9525">
            <a:solidFill>
              <a:srgbClr val="006699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ABCFE8-2D44-4B39-A5D1-4BEA90B59D76}"/>
              </a:ext>
            </a:extLst>
          </p:cNvPr>
          <p:cNvSpPr/>
          <p:nvPr/>
        </p:nvSpPr>
        <p:spPr>
          <a:xfrm>
            <a:off x="9625263" y="1227221"/>
            <a:ext cx="2331879" cy="493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653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C1FA8E8A-46D8-4C0D-9BDA-0041AA402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6206" y="223174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139DF5-70F0-4389-836F-E8CF3C55BF19}"/>
              </a:ext>
            </a:extLst>
          </p:cNvPr>
          <p:cNvSpPr txBox="1"/>
          <p:nvPr/>
        </p:nvSpPr>
        <p:spPr>
          <a:xfrm>
            <a:off x="442856" y="205005"/>
            <a:ext cx="73054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6699"/>
                </a:solidFill>
              </a:rPr>
              <a:t>SEA Model, Simple Launch Vehicle Fairing, Main Dialog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1D4514-44EE-48B9-BBBE-A8A1C65DA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856" y="881266"/>
            <a:ext cx="10809524" cy="54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740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C1FA8E8A-46D8-4C0D-9BDA-0041AA402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8080" y="407292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59112E4-6E1A-4108-81E8-E129F56AAD2F}"/>
              </a:ext>
            </a:extLst>
          </p:cNvPr>
          <p:cNvCxnSpPr/>
          <p:nvPr/>
        </p:nvCxnSpPr>
        <p:spPr>
          <a:xfrm>
            <a:off x="442856" y="1047184"/>
            <a:ext cx="11306287" cy="0"/>
          </a:xfrm>
          <a:prstGeom prst="line">
            <a:avLst/>
          </a:prstGeom>
          <a:ln w="317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2139DF5-70F0-4389-836F-E8CF3C55BF19}"/>
              </a:ext>
            </a:extLst>
          </p:cNvPr>
          <p:cNvSpPr txBox="1"/>
          <p:nvPr/>
        </p:nvSpPr>
        <p:spPr>
          <a:xfrm>
            <a:off x="442856" y="481427"/>
            <a:ext cx="73054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6699"/>
                </a:solidFill>
              </a:rPr>
              <a:t>SEA Model, Simple Launch Vehicle Fairing, Main Dialog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C4872F-F7D1-4528-9620-44C3D4948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478" y="1265972"/>
            <a:ext cx="9761905" cy="5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4340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C1FA8E8A-46D8-4C0D-9BDA-0041AA402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8080" y="407292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59112E4-6E1A-4108-81E8-E129F56AAD2F}"/>
              </a:ext>
            </a:extLst>
          </p:cNvPr>
          <p:cNvCxnSpPr/>
          <p:nvPr/>
        </p:nvCxnSpPr>
        <p:spPr>
          <a:xfrm>
            <a:off x="442856" y="1047184"/>
            <a:ext cx="11306287" cy="0"/>
          </a:xfrm>
          <a:prstGeom prst="line">
            <a:avLst/>
          </a:prstGeom>
          <a:ln w="317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2139DF5-70F0-4389-836F-E8CF3C55BF19}"/>
              </a:ext>
            </a:extLst>
          </p:cNvPr>
          <p:cNvSpPr txBox="1"/>
          <p:nvPr/>
        </p:nvSpPr>
        <p:spPr>
          <a:xfrm>
            <a:off x="442856" y="481427"/>
            <a:ext cx="73054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6699"/>
                </a:solidFill>
              </a:rPr>
              <a:t>SEA Model, Simple Launch Vehicle Fairing, Main Dialog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F24F59-1750-42A1-A73B-807FA8981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863" y="1386097"/>
            <a:ext cx="7876190" cy="49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3398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C1FA8E8A-46D8-4C0D-9BDA-0041AA402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8080" y="407292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59112E4-6E1A-4108-81E8-E129F56AAD2F}"/>
              </a:ext>
            </a:extLst>
          </p:cNvPr>
          <p:cNvCxnSpPr/>
          <p:nvPr/>
        </p:nvCxnSpPr>
        <p:spPr>
          <a:xfrm>
            <a:off x="442856" y="1047184"/>
            <a:ext cx="11306287" cy="0"/>
          </a:xfrm>
          <a:prstGeom prst="line">
            <a:avLst/>
          </a:prstGeom>
          <a:ln w="317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2139DF5-70F0-4389-836F-E8CF3C55BF19}"/>
              </a:ext>
            </a:extLst>
          </p:cNvPr>
          <p:cNvSpPr txBox="1"/>
          <p:nvPr/>
        </p:nvSpPr>
        <p:spPr>
          <a:xfrm>
            <a:off x="442856" y="481427"/>
            <a:ext cx="73054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6699"/>
                </a:solidFill>
              </a:rPr>
              <a:t>SEA Model, Simple Launch Vehicle Fairing, Main Dialog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E777C0-8012-4855-9BEA-92E3B42B3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849" y="1543343"/>
            <a:ext cx="7857143" cy="46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46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1071310"/>
            <a:ext cx="12192000" cy="0"/>
          </a:xfrm>
          <a:prstGeom prst="line">
            <a:avLst/>
          </a:prstGeom>
          <a:ln w="28575"/>
          <a:effectLst>
            <a:outerShdw blurRad="12700" dist="12700" dir="5400000" algn="ctr" rotWithShape="0">
              <a:schemeClr val="bg2">
                <a:lumMod val="75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07818" y="447688"/>
            <a:ext cx="5421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6699"/>
                </a:solidFill>
                <a:latin typeface="Calibri"/>
              </a:rPr>
              <a:t>Power Flow for Two Subsystems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6123B7-686C-4890-A05C-6AE6727B9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2464" y="406736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D925F7-474C-4A3F-9A39-38E186ED4BF7}"/>
              </a:ext>
            </a:extLst>
          </p:cNvPr>
          <p:cNvSpPr txBox="1"/>
          <p:nvPr/>
        </p:nvSpPr>
        <p:spPr>
          <a:xfrm>
            <a:off x="5203172" y="1377078"/>
            <a:ext cx="6391697" cy="534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006699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spatial average energy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kumimoji="0" lang="en-US" sz="20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&gt;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subsystem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 calculated via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006699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endParaRPr lang="en-US" sz="1650" dirty="0">
              <a:solidFill>
                <a:prstClr val="black"/>
              </a:solidFill>
              <a:latin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006699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endParaRPr kumimoji="0" lang="en-US" sz="1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006699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endParaRPr lang="en-US" sz="1650" dirty="0">
              <a:solidFill>
                <a:prstClr val="black"/>
              </a:solidFill>
              <a:latin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006699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endParaRPr kumimoji="0" lang="en-US" sz="1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6699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600" dirty="0"/>
              <a:t>Note that the  (2 x 2) coefficient matrix is typically nonsymmetrical</a:t>
            </a: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6699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600" dirty="0"/>
              <a:t>The velocity for each system can then be calculated as a post-processing step</a:t>
            </a: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6699"/>
              </a:buClr>
              <a:buSzPct val="90000"/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6699"/>
              </a:buClr>
              <a:buSzPct val="90000"/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6699"/>
              </a:buClr>
              <a:buSzPct val="90000"/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6699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600" dirty="0"/>
              <a:t>Acceleration can be calculated from velocity and frequency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006699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endParaRPr kumimoji="0" lang="en-US" sz="1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006699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endParaRPr lang="en-US" sz="1650" dirty="0">
              <a:solidFill>
                <a:prstClr val="black"/>
              </a:solidFill>
              <a:latin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006699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endParaRPr kumimoji="0" lang="en-US" sz="1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F4BF80B-5131-42BC-B774-295FDAFE4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7022" y="2082949"/>
            <a:ext cx="1470204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DB59E240-8AA5-4DC2-BA1A-7C44A1E087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842401"/>
              </p:ext>
            </p:extLst>
          </p:nvPr>
        </p:nvGraphicFramePr>
        <p:xfrm>
          <a:off x="592667" y="4087575"/>
          <a:ext cx="4127238" cy="18769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7594">
                  <a:extLst>
                    <a:ext uri="{9D8B030D-6E8A-4147-A177-3AD203B41FA5}">
                      <a16:colId xmlns:a16="http://schemas.microsoft.com/office/drawing/2014/main" val="3678364942"/>
                    </a:ext>
                  </a:extLst>
                </a:gridCol>
                <a:gridCol w="3279644">
                  <a:extLst>
                    <a:ext uri="{9D8B030D-6E8A-4147-A177-3AD203B41FA5}">
                      <a16:colId xmlns:a16="http://schemas.microsoft.com/office/drawing/2014/main" val="1369231587"/>
                    </a:ext>
                  </a:extLst>
                </a:gridCol>
              </a:tblGrid>
              <a:tr h="3753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ym typeface="Symbol" panose="05050102010706020507" pitchFamily="18" charset="2"/>
                        </a:rPr>
                        <a:t></a:t>
                      </a:r>
                      <a:r>
                        <a:rPr lang="en-US" sz="20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in,i</a:t>
                      </a:r>
                      <a:endParaRPr lang="en-US" sz="20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9F1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Power input to subsystem i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9F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000749"/>
                  </a:ext>
                </a:extLst>
              </a:tr>
              <a:tr h="3753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ym typeface="Symbol" panose="05050102010706020507" pitchFamily="18" charset="2"/>
                        </a:rPr>
                        <a:t></a:t>
                      </a:r>
                      <a:r>
                        <a:rPr lang="en-US" sz="1800" baseline="-25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diss,i</a:t>
                      </a:r>
                      <a:endParaRPr lang="en-US" sz="18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Power dissipated by subsystem i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5461176"/>
                  </a:ext>
                </a:extLst>
              </a:tr>
              <a:tr h="37538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ym typeface="Symbol" panose="05050102010706020507" pitchFamily="18" charset="2"/>
                        </a:rPr>
                        <a:t></a:t>
                      </a:r>
                      <a:r>
                        <a:rPr lang="en-US" sz="20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i</a:t>
                      </a:r>
                      <a:r>
                        <a:rPr lang="en-US" sz="3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US" sz="20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j</a:t>
                      </a:r>
                      <a:endParaRPr lang="en-US" sz="20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9F1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Power transferred from subsystem i</a:t>
                      </a:r>
                      <a:r>
                        <a:rPr lang="en-US" sz="1600" dirty="0"/>
                        <a:t> </a:t>
                      </a:r>
                      <a:r>
                        <a:rPr lang="en-US" sz="1500" dirty="0"/>
                        <a:t>to</a:t>
                      </a:r>
                      <a:r>
                        <a:rPr lang="en-US" sz="1600" dirty="0"/>
                        <a:t> </a:t>
                      </a:r>
                      <a:r>
                        <a:rPr lang="en-US" sz="1400" dirty="0"/>
                        <a:t>j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9F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754534"/>
                  </a:ext>
                </a:extLst>
              </a:tr>
              <a:tr h="375387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sym typeface="Symbol" panose="05050102010706020507" pitchFamily="18" charset="2"/>
                        </a:rPr>
                        <a:t></a:t>
                      </a:r>
                      <a:r>
                        <a:rPr lang="en-US" sz="20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i</a:t>
                      </a:r>
                      <a:endParaRPr lang="en-US" sz="20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Dissipation loss factor in subsystem i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7020625"/>
                  </a:ext>
                </a:extLst>
              </a:tr>
              <a:tr h="3753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sym typeface="Symbol" panose="05050102010706020507" pitchFamily="18" charset="2"/>
                        </a:rPr>
                        <a:t></a:t>
                      </a:r>
                      <a:r>
                        <a:rPr lang="en-US" sz="2000" baseline="-25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ij</a:t>
                      </a:r>
                      <a:endParaRPr lang="en-US" sz="20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9F1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Coupling loss factor from subsystem i</a:t>
                      </a:r>
                      <a:r>
                        <a:rPr lang="en-US" sz="1600" dirty="0"/>
                        <a:t> </a:t>
                      </a:r>
                      <a:r>
                        <a:rPr lang="en-US" sz="1500" dirty="0"/>
                        <a:t>to</a:t>
                      </a:r>
                      <a:r>
                        <a:rPr lang="en-US" sz="1600" dirty="0"/>
                        <a:t> </a:t>
                      </a:r>
                      <a:r>
                        <a:rPr lang="en-US" sz="1400" dirty="0"/>
                        <a:t>j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9F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172293"/>
                  </a:ext>
                </a:extLst>
              </a:tr>
            </a:tbl>
          </a:graphicData>
        </a:graphic>
      </p:graphicFrame>
      <p:grpSp>
        <p:nvGrpSpPr>
          <p:cNvPr id="57" name="Group 56">
            <a:extLst>
              <a:ext uri="{FF2B5EF4-FFF2-40B4-BE49-F238E27FC236}">
                <a16:creationId xmlns:a16="http://schemas.microsoft.com/office/drawing/2014/main" id="{17F2EA46-98F5-47EF-A82F-67A899373737}"/>
              </a:ext>
            </a:extLst>
          </p:cNvPr>
          <p:cNvGrpSpPr/>
          <p:nvPr/>
        </p:nvGrpSpPr>
        <p:grpSpPr>
          <a:xfrm>
            <a:off x="1118937" y="1357040"/>
            <a:ext cx="2959768" cy="2390728"/>
            <a:chOff x="1379108" y="1563934"/>
            <a:chExt cx="2529840" cy="1981613"/>
          </a:xfrm>
        </p:grpSpPr>
        <p:sp>
          <p:nvSpPr>
            <p:cNvPr id="38" name="Text Box 13">
              <a:extLst>
                <a:ext uri="{FF2B5EF4-FFF2-40B4-BE49-F238E27FC236}">
                  <a16:creationId xmlns:a16="http://schemas.microsoft.com/office/drawing/2014/main" id="{D500A2B2-F4F9-4D62-BCAC-D294B6573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8388" y="3151826"/>
              <a:ext cx="670560" cy="355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sym typeface="Symbol" panose="05050102010706020507" pitchFamily="18" charset="2"/>
                </a:rPr>
                <a:t></a:t>
              </a:r>
              <a:r>
                <a:rPr lang="en-US" sz="1600" baseline="-25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baseline="-25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diss,2</a:t>
              </a:r>
              <a:endPara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284A6BF-657B-4544-BE7E-7C8E8A2C7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163" y="2246951"/>
              <a:ext cx="561975" cy="5334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40" name="AutoShape 9">
              <a:extLst>
                <a:ext uri="{FF2B5EF4-FFF2-40B4-BE49-F238E27FC236}">
                  <a16:creationId xmlns:a16="http://schemas.microsoft.com/office/drawing/2014/main" id="{1F6BFA42-2F43-4885-954D-8179B56ADD6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714388" y="1894526"/>
              <a:ext cx="635" cy="35242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" name="Text Box 5">
              <a:extLst>
                <a:ext uri="{FF2B5EF4-FFF2-40B4-BE49-F238E27FC236}">
                  <a16:creationId xmlns:a16="http://schemas.microsoft.com/office/drawing/2014/main" id="{6F88F0FC-DBB5-4598-856F-0D38B692F8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6738" y="2361251"/>
              <a:ext cx="504825" cy="3003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(1)</a:t>
              </a:r>
              <a:endParaRPr lang="en-US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63A068D-0E0B-49CD-8434-74E14E654C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8863" y="2246951"/>
              <a:ext cx="561975" cy="5334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3" name="Text Box 12">
              <a:extLst>
                <a:ext uri="{FF2B5EF4-FFF2-40B4-BE49-F238E27FC236}">
                  <a16:creationId xmlns:a16="http://schemas.microsoft.com/office/drawing/2014/main" id="{FEF26823-B0B7-4B3F-8DB3-E0A1628866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4838" y="1589726"/>
              <a:ext cx="565785" cy="355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sym typeface="Symbol" panose="05050102010706020507" pitchFamily="18" charset="2"/>
                </a:rPr>
                <a:t></a:t>
              </a:r>
              <a:r>
                <a:rPr lang="en-US" sz="1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baseline="-25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in,1</a:t>
              </a:r>
              <a:endPara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4" name="Text Box 12">
              <a:extLst>
                <a:ext uri="{FF2B5EF4-FFF2-40B4-BE49-F238E27FC236}">
                  <a16:creationId xmlns:a16="http://schemas.microsoft.com/office/drawing/2014/main" id="{35FCCE7C-8682-44FF-82D5-D4475E1CB7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0775" y="1563934"/>
              <a:ext cx="565785" cy="355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sym typeface="Symbol" panose="05050102010706020507" pitchFamily="18" charset="2"/>
                </a:rPr>
                <a:t></a:t>
              </a:r>
              <a:r>
                <a: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baseline="-25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in,2</a:t>
              </a:r>
              <a:endPara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45" name="AutoShape 9">
              <a:extLst>
                <a:ext uri="{FF2B5EF4-FFF2-40B4-BE49-F238E27FC236}">
                  <a16:creationId xmlns:a16="http://schemas.microsoft.com/office/drawing/2014/main" id="{87DDE49F-081B-49EC-BD08-75C5416B2DC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14613" y="1894526"/>
              <a:ext cx="635" cy="35242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" name="Text Box 5">
              <a:extLst>
                <a:ext uri="{FF2B5EF4-FFF2-40B4-BE49-F238E27FC236}">
                  <a16:creationId xmlns:a16="http://schemas.microsoft.com/office/drawing/2014/main" id="{A3DB6E02-0BEA-41A1-89A6-D4E2FDA8F2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7438" y="2332676"/>
              <a:ext cx="419100" cy="3003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(2)</a:t>
              </a:r>
              <a:endParaRPr lang="en-US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48" name="AutoShape 11">
              <a:extLst>
                <a:ext uri="{FF2B5EF4-FFF2-40B4-BE49-F238E27FC236}">
                  <a16:creationId xmlns:a16="http://schemas.microsoft.com/office/drawing/2014/main" id="{BF20C350-5284-47B5-B9F8-87346365FE1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704863" y="2780351"/>
              <a:ext cx="635" cy="37147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AutoShape 9">
              <a:extLst>
                <a:ext uri="{FF2B5EF4-FFF2-40B4-BE49-F238E27FC236}">
                  <a16:creationId xmlns:a16="http://schemas.microsoft.com/office/drawing/2014/main" id="{6C98FC17-CD81-4238-8605-70640190D2D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05088" y="2789876"/>
              <a:ext cx="635" cy="35242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0" name="Text Box 13">
              <a:extLst>
                <a:ext uri="{FF2B5EF4-FFF2-40B4-BE49-F238E27FC236}">
                  <a16:creationId xmlns:a16="http://schemas.microsoft.com/office/drawing/2014/main" id="{2E55D716-EE43-4E94-9753-1D8FC9C675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9108" y="3189947"/>
              <a:ext cx="670560" cy="355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sym typeface="Symbol" panose="05050102010706020507" pitchFamily="18" charset="2"/>
                </a:rPr>
                <a:t></a:t>
              </a:r>
              <a:r>
                <a:rPr lang="en-US" sz="1600" baseline="-25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baseline="-25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diss</a:t>
              </a:r>
              <a:r>
                <a:rPr lang="en-US" sz="2000" baseline="-25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,1</a:t>
              </a:r>
              <a:endPara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D96A95F7-69D7-4E21-BA89-E647E4E4B976}"/>
                </a:ext>
              </a:extLst>
            </p:cNvPr>
            <p:cNvCxnSpPr/>
            <p:nvPr/>
          </p:nvCxnSpPr>
          <p:spPr>
            <a:xfrm>
              <a:off x="2000138" y="2459076"/>
              <a:ext cx="123825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BF3AD96-0FA4-4873-9B74-6C68E969C3E2}"/>
                </a:ext>
              </a:extLst>
            </p:cNvPr>
            <p:cNvSpPr txBox="1"/>
            <p:nvPr/>
          </p:nvSpPr>
          <p:spPr>
            <a:xfrm>
              <a:off x="2183918" y="1980412"/>
              <a:ext cx="9677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</a:t>
              </a:r>
              <a:r>
                <a:rPr lang="en-US" sz="1600" baseline="-250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12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</a:t>
              </a:r>
              <a:r>
                <a:rPr lang="en-US" sz="1600" baseline="-250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21</a:t>
              </a:r>
              <a:endPara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Rectangle 2">
            <a:extLst>
              <a:ext uri="{FF2B5EF4-FFF2-40B4-BE49-F238E27FC236}">
                <a16:creationId xmlns:a16="http://schemas.microsoft.com/office/drawing/2014/main" id="{2CC61BDE-165D-447A-9851-D28AC8F3C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5999" y="2273240"/>
            <a:ext cx="1276670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C093E2D4-4E95-4ABA-91D9-51902E1046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4787510"/>
              </p:ext>
            </p:extLst>
          </p:nvPr>
        </p:nvGraphicFramePr>
        <p:xfrm>
          <a:off x="6095999" y="2149688"/>
          <a:ext cx="3593615" cy="629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4" name="Equation" r:id="rId3" imgW="2832100" imgH="508000" progId="Equation.DSMT4">
                  <p:embed/>
                </p:oleObj>
              </mc:Choice>
              <mc:Fallback>
                <p:oleObj name="Equation" r:id="rId3" imgW="2832100" imgH="508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5999" y="2149688"/>
                        <a:ext cx="3593615" cy="6291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Rectangle 5">
            <a:extLst>
              <a:ext uri="{FF2B5EF4-FFF2-40B4-BE49-F238E27FC236}">
                <a16:creationId xmlns:a16="http://schemas.microsoft.com/office/drawing/2014/main" id="{DEEDA185-A8C2-4F1C-9607-BEA24A24B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id="{733F60DB-BD6D-4E53-9A11-AAB16A4D6B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2768070"/>
              </p:ext>
            </p:extLst>
          </p:nvPr>
        </p:nvGraphicFramePr>
        <p:xfrm>
          <a:off x="6814897" y="4440604"/>
          <a:ext cx="1607385" cy="342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" name="Equation" r:id="rId5" imgW="1205977" imgH="253890" progId="Equation.DSMT4">
                  <p:embed/>
                </p:oleObj>
              </mc:Choice>
              <mc:Fallback>
                <p:oleObj name="Equation" r:id="rId5" imgW="1205977" imgH="25389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4897" y="4440604"/>
                        <a:ext cx="1607385" cy="3425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953955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C1FA8E8A-46D8-4C0D-9BDA-0041AA402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8080" y="407292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59112E4-6E1A-4108-81E8-E129F56AAD2F}"/>
              </a:ext>
            </a:extLst>
          </p:cNvPr>
          <p:cNvCxnSpPr/>
          <p:nvPr/>
        </p:nvCxnSpPr>
        <p:spPr>
          <a:xfrm>
            <a:off x="442856" y="1047184"/>
            <a:ext cx="11306287" cy="0"/>
          </a:xfrm>
          <a:prstGeom prst="line">
            <a:avLst/>
          </a:prstGeom>
          <a:ln w="317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2139DF5-70F0-4389-836F-E8CF3C55BF19}"/>
              </a:ext>
            </a:extLst>
          </p:cNvPr>
          <p:cNvSpPr txBox="1"/>
          <p:nvPr/>
        </p:nvSpPr>
        <p:spPr>
          <a:xfrm>
            <a:off x="442856" y="481427"/>
            <a:ext cx="64503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6699"/>
                </a:solidFill>
              </a:rPr>
              <a:t>Radiation Efficiency, Bare Fairing</a:t>
            </a:r>
            <a:endParaRPr lang="en-US" sz="2200" dirty="0">
              <a:solidFill>
                <a:srgbClr val="006699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3E787D-9BC9-45B4-A5C3-C327915C30F3}"/>
              </a:ext>
            </a:extLst>
          </p:cNvPr>
          <p:cNvSpPr txBox="1"/>
          <p:nvPr/>
        </p:nvSpPr>
        <p:spPr>
          <a:xfrm>
            <a:off x="6689558" y="1670463"/>
            <a:ext cx="4487761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 </a:t>
            </a:r>
          </a:p>
          <a:p>
            <a:pPr marL="285750" indent="-166688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600" dirty="0"/>
              <a:t>The radiation efficiency approaches unity near the critical frequency which is 288 Hz</a:t>
            </a:r>
          </a:p>
          <a:p>
            <a:pPr marL="285750" indent="-166688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600" dirty="0"/>
          </a:p>
          <a:p>
            <a:pPr marL="285750" indent="-166688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600" dirty="0"/>
              <a:t>The critical frequency is the frequency at which the speed of the free bending wave in a structure becomes equal to the speed of the airborne acoustic wave  </a:t>
            </a:r>
          </a:p>
          <a:p>
            <a:pPr marL="285750" indent="-166688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600" dirty="0"/>
          </a:p>
          <a:p>
            <a:pPr marL="285750" indent="-166688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600" dirty="0"/>
              <a:t>The acoustic and structural wavelengths are likewise equal at this frequency</a:t>
            </a:r>
          </a:p>
          <a:p>
            <a:endParaRPr lang="en-US" dirty="0"/>
          </a:p>
        </p:txBody>
      </p:sp>
      <p:pic>
        <p:nvPicPr>
          <p:cNvPr id="8" name="Picture 7" descr="rad_efficiency.emf">
            <a:extLst>
              <a:ext uri="{FF2B5EF4-FFF2-40B4-BE49-F238E27FC236}">
                <a16:creationId xmlns:a16="http://schemas.microsoft.com/office/drawing/2014/main" id="{3CC9E5C7-8896-4372-809E-C1241827E1F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8742" y="1145356"/>
            <a:ext cx="5712001" cy="508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28348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C1FA8E8A-46D8-4C0D-9BDA-0041AA402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8080" y="407292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59112E4-6E1A-4108-81E8-E129F56AAD2F}"/>
              </a:ext>
            </a:extLst>
          </p:cNvPr>
          <p:cNvCxnSpPr/>
          <p:nvPr/>
        </p:nvCxnSpPr>
        <p:spPr>
          <a:xfrm>
            <a:off x="442856" y="1047184"/>
            <a:ext cx="11306287" cy="0"/>
          </a:xfrm>
          <a:prstGeom prst="line">
            <a:avLst/>
          </a:prstGeom>
          <a:ln w="317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2139DF5-70F0-4389-836F-E8CF3C55BF19}"/>
              </a:ext>
            </a:extLst>
          </p:cNvPr>
          <p:cNvSpPr txBox="1"/>
          <p:nvPr/>
        </p:nvSpPr>
        <p:spPr>
          <a:xfrm>
            <a:off x="442856" y="481427"/>
            <a:ext cx="64503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6699"/>
                </a:solidFill>
              </a:rPr>
              <a:t>Payload Fill Factor, 70% Case</a:t>
            </a:r>
          </a:p>
          <a:p>
            <a:endParaRPr lang="en-US" sz="2200" b="1" dirty="0">
              <a:solidFill>
                <a:srgbClr val="006699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1D63B0-89B1-4236-A29C-B06F2463B433}"/>
              </a:ext>
            </a:extLst>
          </p:cNvPr>
          <p:cNvSpPr txBox="1"/>
          <p:nvPr/>
        </p:nvSpPr>
        <p:spPr>
          <a:xfrm>
            <a:off x="7351294" y="2750023"/>
            <a:ext cx="40387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 </a:t>
            </a:r>
            <a:r>
              <a:rPr lang="en-US" sz="1600" dirty="0"/>
              <a:t> </a:t>
            </a:r>
          </a:p>
          <a:p>
            <a:pPr marL="285750" indent="-166688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600" dirty="0"/>
              <a:t>The fill factor is the SPL increase due to the payload’s presence relative to an empty fairing.</a:t>
            </a:r>
          </a:p>
        </p:txBody>
      </p:sp>
      <p:pic>
        <p:nvPicPr>
          <p:cNvPr id="8" name="Picture 7" descr="fill_factor.emf">
            <a:extLst>
              <a:ext uri="{FF2B5EF4-FFF2-40B4-BE49-F238E27FC236}">
                <a16:creationId xmlns:a16="http://schemas.microsoft.com/office/drawing/2014/main" id="{A04A43A7-E990-484C-A063-B6540C38143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1454" y="1490200"/>
            <a:ext cx="5712001" cy="42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01576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C1FA8E8A-46D8-4C0D-9BDA-0041AA402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8080" y="407292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59112E4-6E1A-4108-81E8-E129F56AAD2F}"/>
              </a:ext>
            </a:extLst>
          </p:cNvPr>
          <p:cNvCxnSpPr/>
          <p:nvPr/>
        </p:nvCxnSpPr>
        <p:spPr>
          <a:xfrm>
            <a:off x="442856" y="1047184"/>
            <a:ext cx="11306287" cy="0"/>
          </a:xfrm>
          <a:prstGeom prst="line">
            <a:avLst/>
          </a:prstGeom>
          <a:ln w="317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2139DF5-70F0-4389-836F-E8CF3C55BF19}"/>
              </a:ext>
            </a:extLst>
          </p:cNvPr>
          <p:cNvSpPr txBox="1"/>
          <p:nvPr/>
        </p:nvSpPr>
        <p:spPr>
          <a:xfrm>
            <a:off x="442856" y="481427"/>
            <a:ext cx="64503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6699"/>
                </a:solidFill>
              </a:rPr>
              <a:t>Transmission Loss for Non-resonant Mass Law</a:t>
            </a:r>
            <a:endParaRPr lang="en-US" sz="2200" dirty="0">
              <a:solidFill>
                <a:srgbClr val="006699"/>
              </a:solidFill>
            </a:endParaRPr>
          </a:p>
          <a:p>
            <a:endParaRPr lang="en-US" sz="2200" b="1" dirty="0">
              <a:solidFill>
                <a:srgbClr val="006699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35C122-AAD9-407F-8D41-7F6A32EB1813}"/>
              </a:ext>
            </a:extLst>
          </p:cNvPr>
          <p:cNvSpPr txBox="1"/>
          <p:nvPr/>
        </p:nvSpPr>
        <p:spPr>
          <a:xfrm>
            <a:off x="6361362" y="1816625"/>
            <a:ext cx="471714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66688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600" dirty="0"/>
              <a:t>The transmission loss from the mass law is not realized across the middle and higher frequencies due to the resonant-mode transmission</a:t>
            </a:r>
          </a:p>
          <a:p>
            <a:pPr marL="285750" indent="-166688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600" dirty="0"/>
          </a:p>
          <a:p>
            <a:pPr marL="285750" indent="-166688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600" dirty="0"/>
              <a:t>In addition, the fill factor reduced the transmission loss, especially at low frequencies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2DC833-48BA-4BAA-B338-7B284134C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649" y="1433560"/>
            <a:ext cx="5533501" cy="4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32249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C1FA8E8A-46D8-4C0D-9BDA-0041AA402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8080" y="407292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59112E4-6E1A-4108-81E8-E129F56AAD2F}"/>
              </a:ext>
            </a:extLst>
          </p:cNvPr>
          <p:cNvCxnSpPr/>
          <p:nvPr/>
        </p:nvCxnSpPr>
        <p:spPr>
          <a:xfrm>
            <a:off x="442856" y="1047184"/>
            <a:ext cx="11306287" cy="0"/>
          </a:xfrm>
          <a:prstGeom prst="line">
            <a:avLst/>
          </a:prstGeom>
          <a:ln w="317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2139DF5-70F0-4389-836F-E8CF3C55BF19}"/>
              </a:ext>
            </a:extLst>
          </p:cNvPr>
          <p:cNvSpPr txBox="1"/>
          <p:nvPr/>
        </p:nvSpPr>
        <p:spPr>
          <a:xfrm>
            <a:off x="442856" y="481427"/>
            <a:ext cx="64503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6699"/>
                </a:solidFill>
              </a:rPr>
              <a:t>Fairing and Internal Cavity Parameters, alpha &amp; tau</a:t>
            </a:r>
          </a:p>
          <a:p>
            <a:endParaRPr lang="en-US" sz="2200" b="1" dirty="0">
              <a:solidFill>
                <a:srgbClr val="006699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DBF54A-D008-4ACC-BF4E-9200DAE2AB21}"/>
              </a:ext>
            </a:extLst>
          </p:cNvPr>
          <p:cNvSpPr txBox="1"/>
          <p:nvPr/>
        </p:nvSpPr>
        <p:spPr>
          <a:xfrm>
            <a:off x="6772685" y="1919376"/>
            <a:ext cx="4976458" cy="2654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66688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650" dirty="0"/>
              <a:t>alpha is the average absorption coefficient  </a:t>
            </a:r>
          </a:p>
          <a:p>
            <a:pPr marL="285750" indent="-166688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650" dirty="0"/>
          </a:p>
          <a:p>
            <a:pPr marL="285750" indent="-166688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650" dirty="0"/>
              <a:t>tau is the average transmission coefficient  </a:t>
            </a:r>
          </a:p>
          <a:p>
            <a:pPr marL="285750" indent="-166688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650" dirty="0"/>
          </a:p>
          <a:p>
            <a:pPr marL="285750" indent="-166688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650" dirty="0"/>
              <a:t>The ratio of alpha over tau is needed for the noise reduction calculation</a:t>
            </a:r>
          </a:p>
          <a:p>
            <a:pPr marL="285750" indent="-166688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650" dirty="0"/>
          </a:p>
          <a:p>
            <a:pPr marL="285750" indent="-166688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650" dirty="0"/>
              <a:t>A higher (alpha/tau) ratio yields a higher noise reduction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A02433-9608-4BFE-9009-EDBF7BEFD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96" y="1357000"/>
            <a:ext cx="5533501" cy="4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1243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C1FA8E8A-46D8-4C0D-9BDA-0041AA402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8080" y="407292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59112E4-6E1A-4108-81E8-E129F56AAD2F}"/>
              </a:ext>
            </a:extLst>
          </p:cNvPr>
          <p:cNvCxnSpPr/>
          <p:nvPr/>
        </p:nvCxnSpPr>
        <p:spPr>
          <a:xfrm>
            <a:off x="442856" y="1047184"/>
            <a:ext cx="11306287" cy="0"/>
          </a:xfrm>
          <a:prstGeom prst="line">
            <a:avLst/>
          </a:prstGeom>
          <a:ln w="317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2139DF5-70F0-4389-836F-E8CF3C55BF19}"/>
              </a:ext>
            </a:extLst>
          </p:cNvPr>
          <p:cNvSpPr txBox="1"/>
          <p:nvPr/>
        </p:nvSpPr>
        <p:spPr>
          <a:xfrm>
            <a:off x="442856" y="481427"/>
            <a:ext cx="64503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6699"/>
                </a:solidFill>
              </a:rPr>
              <a:t>Coupling Loss Factors</a:t>
            </a:r>
            <a:endParaRPr lang="en-US" sz="2200" dirty="0">
              <a:solidFill>
                <a:srgbClr val="006699"/>
              </a:solidFill>
            </a:endParaRPr>
          </a:p>
          <a:p>
            <a:endParaRPr lang="en-US" sz="2200" b="1" dirty="0">
              <a:solidFill>
                <a:srgbClr val="006699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A3B4E2-1EAD-4E54-927C-8182D76FD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93" y="1357000"/>
            <a:ext cx="5533501" cy="4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D90BE2-1AA2-43BD-9FE1-79D28E739C7C}"/>
              </a:ext>
            </a:extLst>
          </p:cNvPr>
          <p:cNvSpPr txBox="1"/>
          <p:nvPr/>
        </p:nvSpPr>
        <p:spPr>
          <a:xfrm>
            <a:off x="6279408" y="1491117"/>
            <a:ext cx="494277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 </a:t>
            </a:r>
          </a:p>
          <a:p>
            <a:pPr marL="285750" indent="-166688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600" dirty="0"/>
              <a:t>A coupling loss factor is similar to an energy transmission coefficient</a:t>
            </a:r>
          </a:p>
          <a:p>
            <a:pPr marL="285750" indent="-166688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600" dirty="0"/>
          </a:p>
          <a:p>
            <a:pPr marL="285750" indent="-166688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600" dirty="0"/>
              <a:t>The transmission of energy from a source to a receiver is also the energy lost by the source via the transmission path</a:t>
            </a:r>
          </a:p>
          <a:p>
            <a:pPr marL="285750" indent="-166688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600" dirty="0"/>
          </a:p>
          <a:p>
            <a:pPr marL="285750" indent="-166688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600" dirty="0"/>
              <a:t>The blue curve is the transmission ratio for sound due to the non-resonant mass law.</a:t>
            </a:r>
          </a:p>
          <a:p>
            <a:pPr marL="285750" indent="-166688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600" dirty="0"/>
          </a:p>
          <a:p>
            <a:pPr marL="285750" indent="-166688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600" dirty="0"/>
              <a:t>The red curve represents the resonant energy transmission ratio from the fairing to the interior cavity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64891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C1FA8E8A-46D8-4C0D-9BDA-0041AA402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8080" y="407292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59112E4-6E1A-4108-81E8-E129F56AAD2F}"/>
              </a:ext>
            </a:extLst>
          </p:cNvPr>
          <p:cNvCxnSpPr/>
          <p:nvPr/>
        </p:nvCxnSpPr>
        <p:spPr>
          <a:xfrm>
            <a:off x="442856" y="1047184"/>
            <a:ext cx="11306287" cy="0"/>
          </a:xfrm>
          <a:prstGeom prst="line">
            <a:avLst/>
          </a:prstGeom>
          <a:ln w="317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2139DF5-70F0-4389-836F-E8CF3C55BF19}"/>
              </a:ext>
            </a:extLst>
          </p:cNvPr>
          <p:cNvSpPr txBox="1"/>
          <p:nvPr/>
        </p:nvSpPr>
        <p:spPr>
          <a:xfrm>
            <a:off x="442856" y="481427"/>
            <a:ext cx="64503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6699"/>
                </a:solidFill>
              </a:rPr>
              <a:t>Total Transmission</a:t>
            </a:r>
            <a:endParaRPr lang="en-US" sz="2200" dirty="0">
              <a:solidFill>
                <a:srgbClr val="006699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909241-CD60-4D77-85D2-562DBAD54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856" y="1504805"/>
            <a:ext cx="5533501" cy="4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D5F8C8-2D2B-4BAE-8428-2C28D17EAE31}"/>
              </a:ext>
            </a:extLst>
          </p:cNvPr>
          <p:cNvSpPr txBox="1"/>
          <p:nvPr/>
        </p:nvSpPr>
        <p:spPr>
          <a:xfrm>
            <a:off x="6454899" y="2653476"/>
            <a:ext cx="471714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66688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600" dirty="0"/>
              <a:t>The transmission loss from the mass law is not realized across the middle and higher frequencies due to the resonant-mode transmission</a:t>
            </a:r>
          </a:p>
          <a:p>
            <a:pPr marL="285750" indent="-166688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600" dirty="0"/>
          </a:p>
          <a:p>
            <a:pPr marL="285750" indent="-166688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600" dirty="0"/>
              <a:t>In addition, the fill factor reduced the transmission loss, especially at low frequencies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39876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C1FA8E8A-46D8-4C0D-9BDA-0041AA402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8080" y="407292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59112E4-6E1A-4108-81E8-E129F56AAD2F}"/>
              </a:ext>
            </a:extLst>
          </p:cNvPr>
          <p:cNvCxnSpPr/>
          <p:nvPr/>
        </p:nvCxnSpPr>
        <p:spPr>
          <a:xfrm>
            <a:off x="442856" y="1047184"/>
            <a:ext cx="11306287" cy="0"/>
          </a:xfrm>
          <a:prstGeom prst="line">
            <a:avLst/>
          </a:prstGeom>
          <a:ln w="317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2139DF5-70F0-4389-836F-E8CF3C55BF19}"/>
              </a:ext>
            </a:extLst>
          </p:cNvPr>
          <p:cNvSpPr txBox="1"/>
          <p:nvPr/>
        </p:nvSpPr>
        <p:spPr>
          <a:xfrm>
            <a:off x="442856" y="481427"/>
            <a:ext cx="64503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6699"/>
                </a:solidFill>
              </a:rPr>
              <a:t>Fairing Net Noise Reduction</a:t>
            </a:r>
            <a:endParaRPr lang="en-US" sz="2200" dirty="0">
              <a:solidFill>
                <a:srgbClr val="006699"/>
              </a:solidFill>
            </a:endParaRPr>
          </a:p>
          <a:p>
            <a:endParaRPr lang="en-US" sz="2200" b="1" dirty="0">
              <a:solidFill>
                <a:srgbClr val="006699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AF6A2F-0DF7-48E6-B275-B1544ECFCB32}"/>
              </a:ext>
            </a:extLst>
          </p:cNvPr>
          <p:cNvSpPr txBox="1"/>
          <p:nvPr/>
        </p:nvSpPr>
        <p:spPr>
          <a:xfrm>
            <a:off x="6811181" y="1954463"/>
            <a:ext cx="427379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pPr marL="285750" indent="-166688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600" dirty="0"/>
              <a:t>The net noise reduction includes the transmission loss, internal absorption and fill factor</a:t>
            </a:r>
          </a:p>
          <a:p>
            <a:pPr marL="285750" indent="-166688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600" dirty="0"/>
          </a:p>
          <a:p>
            <a:pPr marL="285750" indent="-166688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600" dirty="0"/>
              <a:t>Again, the transmission loss includes both resonant and non-resonant effects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266E5A-CEED-4210-BD4D-924ECD128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261" y="1433560"/>
            <a:ext cx="5533501" cy="4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9027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C1FA8E8A-46D8-4C0D-9BDA-0041AA402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8080" y="407292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59112E4-6E1A-4108-81E8-E129F56AAD2F}"/>
              </a:ext>
            </a:extLst>
          </p:cNvPr>
          <p:cNvCxnSpPr/>
          <p:nvPr/>
        </p:nvCxnSpPr>
        <p:spPr>
          <a:xfrm>
            <a:off x="442856" y="1047184"/>
            <a:ext cx="11306287" cy="0"/>
          </a:xfrm>
          <a:prstGeom prst="line">
            <a:avLst/>
          </a:prstGeom>
          <a:ln w="317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2139DF5-70F0-4389-836F-E8CF3C55BF19}"/>
              </a:ext>
            </a:extLst>
          </p:cNvPr>
          <p:cNvSpPr txBox="1"/>
          <p:nvPr/>
        </p:nvSpPr>
        <p:spPr>
          <a:xfrm>
            <a:off x="442856" y="481427"/>
            <a:ext cx="64503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6699"/>
                </a:solidFill>
              </a:rPr>
              <a:t>SPL Results, External &amp; Internal</a:t>
            </a:r>
            <a:endParaRPr lang="en-US" sz="2200" dirty="0">
              <a:solidFill>
                <a:srgbClr val="006699"/>
              </a:solidFill>
            </a:endParaRPr>
          </a:p>
          <a:p>
            <a:endParaRPr lang="en-US" sz="2200" b="1" dirty="0">
              <a:solidFill>
                <a:srgbClr val="006699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67A7AD-E100-433A-A776-E8CF0CF9FC41}"/>
              </a:ext>
            </a:extLst>
          </p:cNvPr>
          <p:cNvSpPr txBox="1"/>
          <p:nvPr/>
        </p:nvSpPr>
        <p:spPr>
          <a:xfrm>
            <a:off x="6893169" y="1378858"/>
            <a:ext cx="434088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66688">
              <a:buClr>
                <a:srgbClr val="006699"/>
              </a:buClr>
              <a:buSzPct val="80000"/>
            </a:pPr>
            <a:r>
              <a:rPr lang="en-US" sz="1650" dirty="0"/>
              <a:t> </a:t>
            </a:r>
          </a:p>
          <a:p>
            <a:pPr marL="285750" indent="-166688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650" dirty="0"/>
              <a:t>The key frequencies are:</a:t>
            </a:r>
          </a:p>
          <a:p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2098F2E-381D-44E0-A5DB-B904C7CB41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341046"/>
              </p:ext>
            </p:extLst>
          </p:nvPr>
        </p:nvGraphicFramePr>
        <p:xfrm>
          <a:off x="7438990" y="2384011"/>
          <a:ext cx="4197802" cy="1097280"/>
        </p:xfrm>
        <a:graphic>
          <a:graphicData uri="http://schemas.openxmlformats.org/drawingml/2006/table">
            <a:tbl>
              <a:tblPr/>
              <a:tblGrid>
                <a:gridCol w="1693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57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 pitchFamily="34" charset="0"/>
                          <a:ea typeface="Calibri"/>
                          <a:cs typeface="Times New Roman"/>
                        </a:rPr>
                        <a:t>Ring Frequency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 pitchFamily="34" charset="0"/>
                          <a:ea typeface="Calibri"/>
                          <a:cs typeface="Times New Roman"/>
                        </a:rPr>
                        <a:t>=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 pitchFamily="34" charset="0"/>
                          <a:ea typeface="Calibri"/>
                          <a:cs typeface="Times New Roman"/>
                        </a:rPr>
                        <a:t>711.3 Hz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 pitchFamily="34" charset="0"/>
                          <a:ea typeface="Calibri"/>
                          <a:cs typeface="Times New Roman"/>
                        </a:rPr>
                        <a:t>Critical Frequency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 pitchFamily="34" charset="0"/>
                          <a:ea typeface="Calibri"/>
                          <a:cs typeface="Times New Roman"/>
                        </a:rPr>
                        <a:t>=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 pitchFamily="34" charset="0"/>
                          <a:ea typeface="Calibri"/>
                          <a:cs typeface="Times New Roman"/>
                        </a:rPr>
                        <a:t>288.2 Hz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 pitchFamily="34" charset="0"/>
                          <a:ea typeface="Calibri"/>
                          <a:cs typeface="Times New Roman"/>
                        </a:rPr>
                        <a:t>Shear region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 pitchFamily="34" charset="0"/>
                          <a:ea typeface="Calibri"/>
                          <a:cs typeface="Times New Roman"/>
                        </a:rPr>
                        <a:t>=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 pitchFamily="34" charset="0"/>
                          <a:ea typeface="Calibri"/>
                          <a:cs typeface="Times New Roman"/>
                        </a:rPr>
                        <a:t>4410 to 2.4634e+05 Hz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3C060A5C-7A5B-48E8-B483-BC4F1DFA3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956" y="1378858"/>
            <a:ext cx="5725806" cy="428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73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4879" y="1599788"/>
            <a:ext cx="86647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Modal Density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90000"/>
              <a:buFont typeface="Arial" panose="020B0604020202020204" pitchFamily="34" charset="0"/>
              <a:buChar char="•"/>
            </a:pPr>
            <a:endParaRPr lang="en-US" sz="17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Coupling Loss Factors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90000"/>
              <a:buFont typeface="Arial" panose="020B0604020202020204" pitchFamily="34" charset="0"/>
              <a:buChar char="•"/>
            </a:pPr>
            <a:endParaRPr lang="en-US" sz="17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Modal Overlap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90000"/>
              <a:buFont typeface="Arial" panose="020B0604020202020204" pitchFamily="34" charset="0"/>
              <a:buChar char="•"/>
            </a:pPr>
            <a:endParaRPr lang="en-US" sz="17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en-US" sz="17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 relationship with Boundary Conditions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endParaRPr lang="en-US" sz="17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Dispersive Bending Waves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1071310"/>
            <a:ext cx="12192000" cy="0"/>
          </a:xfrm>
          <a:prstGeom prst="line">
            <a:avLst/>
          </a:prstGeom>
          <a:ln w="28575"/>
          <a:effectLst>
            <a:outerShdw blurRad="12700" dist="12700" dir="5400000" algn="ctr" rotWithShape="0">
              <a:schemeClr val="bg2">
                <a:lumMod val="75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07818" y="447688"/>
            <a:ext cx="3410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6699"/>
                </a:solidFill>
                <a:latin typeface="Calibri"/>
              </a:rPr>
              <a:t>Basic Concepts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744CD6-E456-44C3-8614-74A445A3C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7462" y="406736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9207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374" y="1623850"/>
            <a:ext cx="8664763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Modal density is number of modes in a frequency band divided by the bandwidth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90000"/>
              <a:buFont typeface="Arial" panose="020B0604020202020204" pitchFamily="34" charset="0"/>
              <a:buChar char="•"/>
            </a:pPr>
            <a:endParaRPr lang="en-US" sz="17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Modal density is used for the following SEA-related calculations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90000"/>
              <a:buFont typeface="Arial" panose="020B0604020202020204" pitchFamily="34" charset="0"/>
              <a:buChar char="•"/>
            </a:pPr>
            <a:endParaRPr lang="en-US" sz="17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modal overlap</a:t>
            </a:r>
          </a:p>
          <a:p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mobility &amp; impedance</a:t>
            </a:r>
          </a:p>
          <a:p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coupling loss factors</a:t>
            </a:r>
          </a:p>
          <a:p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convert pressure to power for diffuse field</a:t>
            </a:r>
          </a:p>
          <a:p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response of panel to diffuse acoustic pressure field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90000"/>
              <a:buFont typeface="Arial" panose="020B0604020202020204" pitchFamily="34" charset="0"/>
              <a:buChar char="•"/>
            </a:pPr>
            <a:endParaRPr lang="en-US" sz="17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90000"/>
              <a:buFont typeface="Arial" panose="020B0604020202020204" pitchFamily="34" charset="0"/>
              <a:buChar char="•"/>
            </a:pPr>
            <a:endParaRPr lang="en-US" sz="17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1071310"/>
            <a:ext cx="12192000" cy="0"/>
          </a:xfrm>
          <a:prstGeom prst="line">
            <a:avLst/>
          </a:prstGeom>
          <a:ln w="28575"/>
          <a:effectLst>
            <a:outerShdw blurRad="12700" dist="12700" dir="5400000" algn="ctr" rotWithShape="0">
              <a:schemeClr val="bg2">
                <a:lumMod val="75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07818" y="447688"/>
            <a:ext cx="6036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 pitchFamily="34" charset="0"/>
              </a:rPr>
              <a:t>Modal Density Introduction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744CD6-E456-44C3-8614-74A445A3C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7462" y="406736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463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1071310"/>
            <a:ext cx="12192000" cy="0"/>
          </a:xfrm>
          <a:prstGeom prst="line">
            <a:avLst/>
          </a:prstGeom>
          <a:ln w="28575"/>
          <a:effectLst>
            <a:outerShdw blurRad="12700" dist="12700" dir="5400000" algn="ctr" rotWithShape="0">
              <a:schemeClr val="bg2">
                <a:lumMod val="75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07818" y="447688"/>
            <a:ext cx="3410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6699"/>
                </a:solidFill>
                <a:latin typeface="Calibri"/>
                <a:ea typeface="ＭＳ Ｐゴシック" pitchFamily="34" charset="-128"/>
                <a:cs typeface="Calibri" pitchFamily="34" charset="0"/>
              </a:rPr>
              <a:t>Vibrationdata GUI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744CD6-E456-44C3-8614-74A445A3C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7462" y="406736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584624-711C-4D5C-87AF-5D715EBF4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28" y="1116727"/>
            <a:ext cx="11657143" cy="5600000"/>
          </a:xfrm>
          <a:prstGeom prst="rect">
            <a:avLst/>
          </a:prstGeom>
        </p:spPr>
      </p:pic>
      <p:sp>
        <p:nvSpPr>
          <p:cNvPr id="7" name="Oval 2">
            <a:extLst>
              <a:ext uri="{FF2B5EF4-FFF2-40B4-BE49-F238E27FC236}">
                <a16:creationId xmlns:a16="http://schemas.microsoft.com/office/drawing/2014/main" id="{08845D78-8113-4D63-A314-45B293FCF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1223" y="2883200"/>
            <a:ext cx="2356239" cy="382134"/>
          </a:xfrm>
          <a:prstGeom prst="ellipse">
            <a:avLst/>
          </a:prstGeom>
          <a:solidFill>
            <a:srgbClr val="FFFFFF">
              <a:alpha val="0"/>
            </a:srgbClr>
          </a:solidFill>
          <a:ln w="9525">
            <a:solidFill>
              <a:srgbClr val="006699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129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11928</TotalTime>
  <Words>1972</Words>
  <Application>Microsoft Office PowerPoint</Application>
  <PresentationFormat>Widescreen</PresentationFormat>
  <Paragraphs>469</Paragraphs>
  <Slides>67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80" baseType="lpstr">
      <vt:lpstr>MS PGothic</vt:lpstr>
      <vt:lpstr>Arial</vt:lpstr>
      <vt:lpstr>Calibri</vt:lpstr>
      <vt:lpstr>Calibri Light</vt:lpstr>
      <vt:lpstr>Courier New</vt:lpstr>
      <vt:lpstr>Symbol</vt:lpstr>
      <vt:lpstr>Times New Roman</vt:lpstr>
      <vt:lpstr>Wingdings</vt:lpstr>
      <vt:lpstr>Office Theme</vt:lpstr>
      <vt:lpstr>62_Office Theme</vt:lpstr>
      <vt:lpstr>1_Office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Dynamic Concepts,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tirvine</dc:creator>
  <cp:lastModifiedBy>Irvine, Tom</cp:lastModifiedBy>
  <cp:revision>482</cp:revision>
  <dcterms:created xsi:type="dcterms:W3CDTF">2018-04-26T16:19:49Z</dcterms:created>
  <dcterms:modified xsi:type="dcterms:W3CDTF">2019-01-04T23:16:50Z</dcterms:modified>
</cp:coreProperties>
</file>